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94" autoAdjust="0"/>
  </p:normalViewPr>
  <p:slideViewPr>
    <p:cSldViewPr snapToGrid="0">
      <p:cViewPr varScale="1">
        <p:scale>
          <a:sx n="84" d="100"/>
          <a:sy n="84" d="100"/>
        </p:scale>
        <p:origin x="23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dirty="0"/>
              <a:t>Introduce</a:t>
            </a:r>
            <a:r>
              <a:rPr lang="en-GB" sz="1800" b="0" i="0" u="none" strike="noStrike" cap="none" baseline="0" dirty="0"/>
              <a:t> ourselves.  </a:t>
            </a:r>
          </a:p>
          <a:p>
            <a:pPr marL="0" marR="0" lvl="0" indent="0" algn="l" rtl="0">
              <a:spcBef>
                <a:spcPts val="0"/>
              </a:spcBef>
              <a:spcAft>
                <a:spcPts val="0"/>
              </a:spcAft>
              <a:buNone/>
            </a:pPr>
            <a:r>
              <a:rPr lang="en-GB" sz="1800" b="0" i="0" u="none" strike="noStrike" cap="none" baseline="0" dirty="0"/>
              <a:t>Try to get rid of the stereotype of working at </a:t>
            </a:r>
            <a:r>
              <a:rPr lang="en-GB" sz="1800" b="0" i="0" u="none" strike="noStrike" cap="none" baseline="0" dirty="0" err="1"/>
              <a:t>morrisons</a:t>
            </a:r>
            <a:r>
              <a:rPr lang="en-GB" sz="1800" b="0" i="0" u="none" strike="noStrike" cap="none" baseline="0" dirty="0"/>
              <a:t> – More than till work an stocking shelves</a:t>
            </a:r>
          </a:p>
          <a:p>
            <a:pPr marL="0" marR="0" lvl="0" indent="0" algn="l" rtl="0">
              <a:spcBef>
                <a:spcPts val="0"/>
              </a:spcBef>
              <a:spcAft>
                <a:spcPts val="0"/>
              </a:spcAft>
              <a:buNone/>
            </a:pPr>
            <a:r>
              <a:rPr lang="en-GB" sz="1800" b="0" i="0" u="none" strike="noStrike" cap="none" baseline="0" dirty="0"/>
              <a:t>Ask: What jobs do you think are available at </a:t>
            </a:r>
            <a:r>
              <a:rPr lang="en-GB" sz="1800" b="0" i="0" u="none" strike="noStrike" cap="none" baseline="0" dirty="0" err="1"/>
              <a:t>Morrisons</a:t>
            </a:r>
            <a:r>
              <a:rPr lang="en-GB" sz="1800" b="0" i="0" u="none" strike="noStrike" cap="none" baseline="0" dirty="0"/>
              <a:t>.</a:t>
            </a:r>
          </a:p>
        </p:txBody>
      </p:sp>
      <p:sp>
        <p:nvSpPr>
          <p:cNvPr id="92" name="Google Shape;92;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Warehouse Operative – the colleagues who pick the goods ready to out to store.  Muti skilled.  Can include FLT’s, picking trucks or on foot.</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HGV driver – Class 1 delivery drivers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Fitters – They are RGV (truck and trailer), MHE (picking trucks and FLTS), and fridge engineers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Canteen Assistants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Cleaners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Administrators – every departments has their own administrators.  They are responsible for data entry, paperwork, and other office based tasks.</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Managerial roles – all departments have their own managerial structures.  This varies for each department.  There are managers who manage the colleagues.  Managers who manage the shift.  And managers who oversee the who department. </a:t>
            </a:r>
            <a:endParaRPr sz="120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There is one manager in charge of the whole site.</a:t>
            </a:r>
            <a:endParaRPr sz="1200">
              <a:solidFill>
                <a:schemeClr val="dk1"/>
              </a:solidFill>
              <a:latin typeface="Calibri"/>
              <a:ea typeface="Calibri"/>
              <a:cs typeface="Calibri"/>
              <a:sym typeface="Calibri"/>
            </a:endParaRPr>
          </a:p>
          <a:p>
            <a:pPr marL="0" marR="0" lvl="0" indent="0" algn="l" rtl="0">
              <a:spcBef>
                <a:spcPts val="0"/>
              </a:spcBef>
              <a:spcAft>
                <a:spcPts val="0"/>
              </a:spcAft>
              <a:buSzPts val="1800"/>
              <a:buFont typeface="Arial"/>
              <a:buNone/>
            </a:pPr>
            <a:endParaRPr/>
          </a:p>
          <a:p>
            <a:pPr marL="0" marR="0" lvl="0" indent="0" algn="l" rtl="0">
              <a:spcBef>
                <a:spcPts val="0"/>
              </a:spcBef>
              <a:spcAft>
                <a:spcPts val="0"/>
              </a:spcAft>
              <a:buNone/>
            </a:pPr>
            <a:endParaRPr sz="1800" b="0" i="0" u="none" strike="noStrike" cap="none"/>
          </a:p>
        </p:txBody>
      </p:sp>
      <p:sp>
        <p:nvSpPr>
          <p:cNvPr id="226" name="Google Shape;226;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6" name="Google Shape;2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96900" marR="0" lvl="0" indent="-292100" algn="l" rtl="0">
              <a:lnSpc>
                <a:spcPct val="120000"/>
              </a:lnSpc>
              <a:spcBef>
                <a:spcPts val="0"/>
              </a:spcBef>
              <a:spcAft>
                <a:spcPts val="0"/>
              </a:spcAft>
              <a:buClr>
                <a:srgbClr val="222222"/>
              </a:buClr>
              <a:buSzPts val="100"/>
              <a:buFont typeface="Arial"/>
              <a:buChar char="●"/>
            </a:pPr>
            <a:r>
              <a:rPr lang="en-US" dirty="0">
                <a:solidFill>
                  <a:srgbClr val="004E37"/>
                </a:solidFill>
              </a:rPr>
              <a:t>This video demonstrates all the different roles available throughout the </a:t>
            </a:r>
            <a:r>
              <a:rPr lang="en-US" dirty="0" err="1">
                <a:solidFill>
                  <a:srgbClr val="004E37"/>
                </a:solidFill>
              </a:rPr>
              <a:t>Morrisons</a:t>
            </a:r>
            <a:r>
              <a:rPr lang="en-US" dirty="0">
                <a:solidFill>
                  <a:srgbClr val="004E37"/>
                </a:solidFill>
              </a:rPr>
              <a:t> network</a:t>
            </a:r>
            <a:endParaRPr dirty="0"/>
          </a:p>
          <a:p>
            <a:pPr marL="596900" marR="0" lvl="0" indent="-292100" algn="l" rtl="0">
              <a:lnSpc>
                <a:spcPct val="115000"/>
              </a:lnSpc>
              <a:spcBef>
                <a:spcPts val="0"/>
              </a:spcBef>
              <a:spcAft>
                <a:spcPts val="0"/>
              </a:spcAft>
              <a:buSzPts val="1800"/>
              <a:buFont typeface="Arial"/>
              <a:buNone/>
            </a:pPr>
            <a:endParaRPr sz="1800" b="0" i="0" u="none" strike="noStrike" cap="none" dirty="0">
              <a:solidFill>
                <a:srgbClr val="FF0000"/>
              </a:solidFill>
            </a:endParaRPr>
          </a:p>
          <a:p>
            <a:pPr marL="0" marR="0" lvl="0" indent="0" algn="l" rtl="0">
              <a:spcBef>
                <a:spcPts val="0"/>
              </a:spcBef>
              <a:spcAft>
                <a:spcPts val="0"/>
              </a:spcAft>
              <a:buNone/>
            </a:pPr>
            <a:endParaRPr sz="1800" b="0" i="0" u="none" strike="noStrike" cap="none" dirty="0">
              <a:solidFill>
                <a:srgbClr val="FF0000"/>
              </a:solidFill>
            </a:endParaRPr>
          </a:p>
        </p:txBody>
      </p:sp>
      <p:sp>
        <p:nvSpPr>
          <p:cNvPr id="237" name="Google Shape;237;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100"/>
              <a:buNone/>
            </a:pPr>
            <a:r>
              <a:rPr lang="en-US" sz="1200" b="1" dirty="0">
                <a:solidFill>
                  <a:srgbClr val="FF0000"/>
                </a:solidFill>
                <a:latin typeface="Calibri"/>
                <a:ea typeface="Calibri"/>
                <a:cs typeface="Calibri"/>
                <a:sym typeface="Calibri"/>
              </a:rPr>
              <a:t>Ask:</a:t>
            </a:r>
            <a:r>
              <a:rPr lang="en-US" sz="1200" b="1" baseline="0" dirty="0">
                <a:solidFill>
                  <a:srgbClr val="FF0000"/>
                </a:solidFill>
                <a:latin typeface="Calibri"/>
                <a:ea typeface="Calibri"/>
                <a:cs typeface="Calibri"/>
                <a:sym typeface="Calibri"/>
              </a:rPr>
              <a:t> </a:t>
            </a:r>
            <a:r>
              <a:rPr lang="en-US" sz="1200" b="1" dirty="0">
                <a:solidFill>
                  <a:srgbClr val="FF0000"/>
                </a:solidFill>
                <a:latin typeface="Calibri"/>
                <a:ea typeface="Calibri"/>
                <a:cs typeface="Calibri"/>
                <a:sym typeface="Calibri"/>
              </a:rPr>
              <a:t>How old is </a:t>
            </a:r>
            <a:r>
              <a:rPr lang="en-US" sz="1200" b="1" dirty="0" err="1">
                <a:solidFill>
                  <a:srgbClr val="FF0000"/>
                </a:solidFill>
                <a:latin typeface="Calibri"/>
                <a:ea typeface="Calibri"/>
                <a:cs typeface="Calibri"/>
                <a:sym typeface="Calibri"/>
              </a:rPr>
              <a:t>Morrisons</a:t>
            </a:r>
            <a:r>
              <a:rPr lang="en-US" sz="1200" b="1" dirty="0">
                <a:solidFill>
                  <a:srgbClr val="FF0000"/>
                </a:solidFill>
                <a:latin typeface="Calibri"/>
                <a:ea typeface="Calibri"/>
                <a:cs typeface="Calibri"/>
                <a:sym typeface="Calibri"/>
              </a:rPr>
              <a:t>?</a:t>
            </a:r>
            <a:endParaRPr sz="1200" b="1" dirty="0">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William </a:t>
            </a:r>
            <a:r>
              <a:rPr lang="en-US" sz="1200" dirty="0" err="1">
                <a:solidFill>
                  <a:schemeClr val="dk1"/>
                </a:solidFill>
                <a:latin typeface="Calibri"/>
                <a:ea typeface="Calibri"/>
                <a:cs typeface="Calibri"/>
                <a:sym typeface="Calibri"/>
              </a:rPr>
              <a:t>Morrisons</a:t>
            </a:r>
            <a:r>
              <a:rPr lang="en-US" sz="1200" dirty="0">
                <a:solidFill>
                  <a:schemeClr val="dk1"/>
                </a:solidFill>
                <a:latin typeface="Calibri"/>
                <a:ea typeface="Calibri"/>
                <a:cs typeface="Calibri"/>
                <a:sym typeface="Calibri"/>
              </a:rPr>
              <a:t> founded </a:t>
            </a:r>
            <a:r>
              <a:rPr lang="en-US" sz="1200" dirty="0" err="1">
                <a:solidFill>
                  <a:schemeClr val="dk1"/>
                </a:solidFill>
                <a:latin typeface="Calibri"/>
                <a:ea typeface="Calibri"/>
                <a:cs typeface="Calibri"/>
                <a:sym typeface="Calibri"/>
              </a:rPr>
              <a:t>Morrisons</a:t>
            </a:r>
            <a:r>
              <a:rPr lang="en-US" sz="1200" dirty="0">
                <a:solidFill>
                  <a:schemeClr val="dk1"/>
                </a:solidFill>
                <a:latin typeface="Calibri"/>
                <a:ea typeface="Calibri"/>
                <a:cs typeface="Calibri"/>
                <a:sym typeface="Calibri"/>
              </a:rPr>
              <a:t> in 1899 with a market stall selling eggs and butter in Bradford.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1952 Ken Morrison took over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1958 the first self service supermarket opened – with only 3 checkouts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1999 Morrison opened its 100</a:t>
            </a:r>
            <a:r>
              <a:rPr lang="en-US" sz="2000" baseline="30000" dirty="0">
                <a:solidFill>
                  <a:schemeClr val="dk1"/>
                </a:solidFill>
                <a:latin typeface="Calibri"/>
                <a:ea typeface="Calibri"/>
                <a:cs typeface="Calibri"/>
                <a:sym typeface="Calibri"/>
              </a:rPr>
              <a:t>th</a:t>
            </a:r>
            <a:r>
              <a:rPr lang="en-US" sz="1200" dirty="0">
                <a:solidFill>
                  <a:schemeClr val="dk1"/>
                </a:solidFill>
                <a:latin typeface="Calibri"/>
                <a:ea typeface="Calibri"/>
                <a:cs typeface="Calibri"/>
                <a:sym typeface="Calibri"/>
              </a:rPr>
              <a:t> shop</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In 2004 they bought Safeway who already had 479 stores.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We are now the 4</a:t>
            </a:r>
            <a:r>
              <a:rPr lang="en-US" sz="2000" baseline="30000" dirty="0">
                <a:solidFill>
                  <a:schemeClr val="dk1"/>
                </a:solidFill>
                <a:latin typeface="Calibri"/>
                <a:ea typeface="Calibri"/>
                <a:cs typeface="Calibri"/>
                <a:sym typeface="Calibri"/>
              </a:rPr>
              <a:t>th</a:t>
            </a:r>
            <a:r>
              <a:rPr lang="en-US" sz="1200" dirty="0">
                <a:solidFill>
                  <a:schemeClr val="dk1"/>
                </a:solidFill>
                <a:latin typeface="Calibri"/>
                <a:ea typeface="Calibri"/>
                <a:cs typeface="Calibri"/>
                <a:sym typeface="Calibri"/>
              </a:rPr>
              <a:t> largest supermarket with 498 stores</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sp>
        <p:nvSpPr>
          <p:cNvPr id="107" name="Google Shape;10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1" name="Google Shape;12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7F7F7F"/>
                </a:solidFill>
                <a:latin typeface="Calibri"/>
                <a:ea typeface="Calibri"/>
                <a:cs typeface="Calibri"/>
                <a:sym typeface="Calibri"/>
              </a:rPr>
              <a:t>Purpose:</a:t>
            </a:r>
            <a:endParaRPr sz="1200" dirty="0">
              <a:solidFill>
                <a:srgbClr val="7F7F7F"/>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dirty="0">
                <a:solidFill>
                  <a:srgbClr val="7F7F7F"/>
                </a:solidFill>
                <a:latin typeface="Calibri"/>
                <a:ea typeface="Calibri"/>
                <a:cs typeface="Calibri"/>
                <a:sym typeface="Calibri"/>
              </a:rPr>
              <a:t>Making food is at the our heart of what we do. Providing food suggests we care more about its enjoyment than simply selling it.</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rgbClr val="7F7F7F"/>
              </a:buClr>
              <a:buSzPts val="1200"/>
              <a:buFont typeface="Calibri"/>
              <a:buChar char="●"/>
            </a:pPr>
            <a:r>
              <a:rPr lang="en-US" sz="1200" dirty="0">
                <a:solidFill>
                  <a:srgbClr val="7F7F7F"/>
                </a:solidFill>
                <a:latin typeface="Calibri"/>
                <a:ea typeface="Calibri"/>
                <a:cs typeface="Calibri"/>
                <a:sym typeface="Calibri"/>
              </a:rPr>
              <a:t>Food that’s consistently good quality, so we can rely on it. </a:t>
            </a:r>
            <a:endParaRPr sz="1200" dirty="0">
              <a:solidFill>
                <a:srgbClr val="7F7F7F"/>
              </a:solidFill>
              <a:latin typeface="Calibri"/>
              <a:ea typeface="Calibri"/>
              <a:cs typeface="Calibri"/>
              <a:sym typeface="Calibri"/>
            </a:endParaRPr>
          </a:p>
          <a:p>
            <a:pPr marL="457200" lvl="0" indent="-304800" algn="l" rtl="0">
              <a:lnSpc>
                <a:spcPct val="115000"/>
              </a:lnSpc>
              <a:spcBef>
                <a:spcPts val="0"/>
              </a:spcBef>
              <a:spcAft>
                <a:spcPts val="0"/>
              </a:spcAft>
              <a:buClr>
                <a:srgbClr val="7F7F7F"/>
              </a:buClr>
              <a:buSzPts val="1200"/>
              <a:buFont typeface="Calibri"/>
              <a:buChar char="●"/>
            </a:pPr>
            <a:r>
              <a:rPr lang="en-US" sz="1200" dirty="0">
                <a:solidFill>
                  <a:srgbClr val="7F7F7F"/>
                </a:solidFill>
                <a:latin typeface="Calibri"/>
                <a:ea typeface="Calibri"/>
                <a:cs typeface="Calibri"/>
                <a:sym typeface="Calibri"/>
              </a:rPr>
              <a:t>We all have a part to play no matter our role. </a:t>
            </a:r>
            <a:endParaRPr sz="1200" dirty="0">
              <a:solidFill>
                <a:srgbClr val="7F7F7F"/>
              </a:solidFill>
              <a:latin typeface="Calibri"/>
              <a:ea typeface="Calibri"/>
              <a:cs typeface="Calibri"/>
              <a:sym typeface="Calibri"/>
            </a:endParaRPr>
          </a:p>
          <a:p>
            <a:pPr marL="457200" lvl="0" indent="-304800" algn="l" rtl="0">
              <a:lnSpc>
                <a:spcPct val="115000"/>
              </a:lnSpc>
              <a:spcBef>
                <a:spcPts val="0"/>
              </a:spcBef>
              <a:spcAft>
                <a:spcPts val="0"/>
              </a:spcAft>
              <a:buClr>
                <a:srgbClr val="7F7F7F"/>
              </a:buClr>
              <a:buSzPts val="1200"/>
              <a:buFont typeface="Calibri"/>
              <a:buChar char="●"/>
            </a:pPr>
            <a:r>
              <a:rPr lang="en-US" sz="1200" dirty="0">
                <a:solidFill>
                  <a:srgbClr val="7F7F7F"/>
                </a:solidFill>
                <a:latin typeface="Calibri"/>
                <a:ea typeface="Calibri"/>
                <a:cs typeface="Calibri"/>
                <a:sym typeface="Calibri"/>
              </a:rPr>
              <a:t>We make </a:t>
            </a:r>
            <a:r>
              <a:rPr lang="en-US" sz="1200" dirty="0" err="1">
                <a:solidFill>
                  <a:srgbClr val="7F7F7F"/>
                </a:solidFill>
                <a:latin typeface="Calibri"/>
                <a:ea typeface="Calibri"/>
                <a:cs typeface="Calibri"/>
                <a:sym typeface="Calibri"/>
              </a:rPr>
              <a:t>Morrisons</a:t>
            </a:r>
            <a:r>
              <a:rPr lang="en-US" sz="1200" dirty="0">
                <a:solidFill>
                  <a:srgbClr val="7F7F7F"/>
                </a:solidFill>
                <a:latin typeface="Calibri"/>
                <a:ea typeface="Calibri"/>
                <a:cs typeface="Calibri"/>
                <a:sym typeface="Calibri"/>
              </a:rPr>
              <a:t> accessible to everyone through our different ways of selling and going to market. </a:t>
            </a:r>
            <a:endParaRPr sz="1200" dirty="0">
              <a:solidFill>
                <a:srgbClr val="7F7F7F"/>
              </a:solidFill>
              <a:latin typeface="Calibri"/>
              <a:ea typeface="Calibri"/>
              <a:cs typeface="Calibri"/>
              <a:sym typeface="Calibri"/>
            </a:endParaRPr>
          </a:p>
          <a:p>
            <a:pPr marL="457200" lvl="0" indent="-304800" algn="l" rtl="0">
              <a:lnSpc>
                <a:spcPct val="115000"/>
              </a:lnSpc>
              <a:spcBef>
                <a:spcPts val="0"/>
              </a:spcBef>
              <a:spcAft>
                <a:spcPts val="0"/>
              </a:spcAft>
              <a:buClr>
                <a:srgbClr val="7F7F7F"/>
              </a:buClr>
              <a:buSzPts val="1200"/>
              <a:buFont typeface="Calibri"/>
              <a:buChar char="●"/>
            </a:pPr>
            <a:r>
              <a:rPr lang="en-US" sz="1200" dirty="0">
                <a:solidFill>
                  <a:srgbClr val="7F7F7F"/>
                </a:solidFill>
                <a:latin typeface="Calibri"/>
                <a:ea typeface="Calibri"/>
                <a:cs typeface="Calibri"/>
                <a:sym typeface="Calibri"/>
              </a:rPr>
              <a:t>Eating well means being completely satisfied, </a:t>
            </a:r>
            <a:r>
              <a:rPr lang="en-US" sz="1200" dirty="0" err="1">
                <a:solidFill>
                  <a:srgbClr val="7F7F7F"/>
                </a:solidFill>
                <a:latin typeface="Calibri"/>
                <a:ea typeface="Calibri"/>
                <a:cs typeface="Calibri"/>
                <a:sym typeface="Calibri"/>
              </a:rPr>
              <a:t>savouring</a:t>
            </a:r>
            <a:r>
              <a:rPr lang="en-US" sz="1200" dirty="0">
                <a:solidFill>
                  <a:srgbClr val="7F7F7F"/>
                </a:solidFill>
                <a:latin typeface="Calibri"/>
                <a:ea typeface="Calibri"/>
                <a:cs typeface="Calibri"/>
                <a:sym typeface="Calibri"/>
              </a:rPr>
              <a:t> </a:t>
            </a:r>
            <a:r>
              <a:rPr lang="en-US" sz="1200" dirty="0" err="1">
                <a:solidFill>
                  <a:srgbClr val="7F7F7F"/>
                </a:solidFill>
                <a:latin typeface="Calibri"/>
                <a:ea typeface="Calibri"/>
                <a:cs typeface="Calibri"/>
                <a:sym typeface="Calibri"/>
              </a:rPr>
              <a:t>flavours</a:t>
            </a:r>
            <a:r>
              <a:rPr lang="en-US" sz="1200" dirty="0">
                <a:solidFill>
                  <a:srgbClr val="7F7F7F"/>
                </a:solidFill>
                <a:latin typeface="Calibri"/>
                <a:ea typeface="Calibri"/>
                <a:cs typeface="Calibri"/>
                <a:sym typeface="Calibri"/>
              </a:rPr>
              <a:t>, appreciating quality, enjoying a healthy balance, feeling good.</a:t>
            </a:r>
            <a:endParaRPr sz="1200" dirty="0">
              <a:solidFill>
                <a:srgbClr val="7F7F7F"/>
              </a:solidFill>
              <a:latin typeface="Calibri"/>
              <a:ea typeface="Calibri"/>
              <a:cs typeface="Calibri"/>
              <a:sym typeface="Calibri"/>
            </a:endParaRPr>
          </a:p>
          <a:p>
            <a:pPr marL="0" marR="0" lvl="0" indent="0" algn="l" rtl="0">
              <a:spcBef>
                <a:spcPts val="0"/>
              </a:spcBef>
              <a:spcAft>
                <a:spcPts val="0"/>
              </a:spcAft>
              <a:buSzPts val="1800"/>
              <a:buFont typeface="Arial"/>
              <a:buNone/>
            </a:pPr>
            <a:endParaRPr dirty="0"/>
          </a:p>
        </p:txBody>
      </p:sp>
      <p:sp>
        <p:nvSpPr>
          <p:cNvPr id="122" name="Google Shape;122;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4 divisions of </a:t>
            </a:r>
            <a:r>
              <a:rPr lang="en-US" sz="1200" dirty="0" err="1">
                <a:solidFill>
                  <a:schemeClr val="dk1"/>
                </a:solidFill>
                <a:latin typeface="Calibri"/>
                <a:ea typeface="Calibri"/>
                <a:cs typeface="Calibri"/>
                <a:sym typeface="Calibri"/>
              </a:rPr>
              <a:t>morrisons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Retail – the shops which you will all know.</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Manufacturing – We have 18 manufacturing plants which include farms, </a:t>
            </a:r>
            <a:r>
              <a:rPr lang="en-US" sz="1200" dirty="0" err="1">
                <a:solidFill>
                  <a:schemeClr val="dk1"/>
                </a:solidFill>
                <a:latin typeface="Calibri"/>
                <a:ea typeface="Calibri"/>
                <a:cs typeface="Calibri"/>
                <a:sym typeface="Calibri"/>
              </a:rPr>
              <a:t>abbortoires</a:t>
            </a:r>
            <a:r>
              <a:rPr lang="en-US" sz="1200" dirty="0">
                <a:solidFill>
                  <a:schemeClr val="dk1"/>
                </a:solidFill>
                <a:latin typeface="Calibri"/>
                <a:ea typeface="Calibri"/>
                <a:cs typeface="Calibri"/>
                <a:sym typeface="Calibri"/>
              </a:rPr>
              <a:t>, bananas plant, seafood port, </a:t>
            </a:r>
            <a:r>
              <a:rPr lang="en-US" sz="1200" dirty="0" err="1">
                <a:solidFill>
                  <a:schemeClr val="dk1"/>
                </a:solidFill>
                <a:latin typeface="Calibri"/>
                <a:ea typeface="Calibri"/>
                <a:cs typeface="Calibri"/>
                <a:sym typeface="Calibri"/>
              </a:rPr>
              <a:t>flowerworld</a:t>
            </a:r>
            <a:r>
              <a:rPr lang="en-US" sz="1200" dirty="0">
                <a:solidFill>
                  <a:schemeClr val="dk1"/>
                </a:solidFill>
                <a:latin typeface="Calibri"/>
                <a:ea typeface="Calibri"/>
                <a:cs typeface="Calibri"/>
                <a:sym typeface="Calibri"/>
              </a:rPr>
              <a:t>, Chippendale eggs, Rathbones bakery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  Not just </a:t>
            </a:r>
            <a:r>
              <a:rPr lang="en-US" sz="1200" dirty="0" err="1">
                <a:solidFill>
                  <a:schemeClr val="dk1"/>
                </a:solidFill>
                <a:latin typeface="Calibri"/>
                <a:ea typeface="Calibri"/>
                <a:cs typeface="Calibri"/>
                <a:sym typeface="Calibri"/>
              </a:rPr>
              <a:t>Morrisons</a:t>
            </a:r>
            <a:r>
              <a:rPr lang="en-US" sz="1200" dirty="0">
                <a:solidFill>
                  <a:schemeClr val="dk1"/>
                </a:solidFill>
                <a:latin typeface="Calibri"/>
                <a:ea typeface="Calibri"/>
                <a:cs typeface="Calibri"/>
                <a:sym typeface="Calibri"/>
              </a:rPr>
              <a:t> that sell our products.  Did you Know?  We provide all of </a:t>
            </a:r>
            <a:r>
              <a:rPr lang="en-US" sz="1200" dirty="0" err="1">
                <a:solidFill>
                  <a:schemeClr val="dk1"/>
                </a:solidFill>
                <a:latin typeface="Calibri"/>
                <a:ea typeface="Calibri"/>
                <a:cs typeface="Calibri"/>
                <a:sym typeface="Calibri"/>
              </a:rPr>
              <a:t>Macdonalds</a:t>
            </a:r>
            <a:r>
              <a:rPr lang="en-US" sz="1200" dirty="0">
                <a:solidFill>
                  <a:schemeClr val="dk1"/>
                </a:solidFill>
                <a:latin typeface="Calibri"/>
                <a:ea typeface="Calibri"/>
                <a:cs typeface="Calibri"/>
                <a:sym typeface="Calibri"/>
              </a:rPr>
              <a:t> beef burgers?  We provide the sausage meat for Greggs?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	We the UK’s largest fresh food manufacturer</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Head office – Everything comes together centrally.  Board of directors, buyers, marketing, budgets,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Logistics –</a:t>
            </a:r>
            <a:r>
              <a:rPr lang="en-US" sz="1200" b="1" dirty="0">
                <a:solidFill>
                  <a:srgbClr val="FF0000"/>
                </a:solidFill>
                <a:latin typeface="Calibri"/>
                <a:ea typeface="Calibri"/>
                <a:cs typeface="Calibri"/>
                <a:sym typeface="Calibri"/>
              </a:rPr>
              <a:t> Ask:</a:t>
            </a:r>
            <a:r>
              <a:rPr lang="en-US" sz="1200" b="1" baseline="0" dirty="0">
                <a:solidFill>
                  <a:srgbClr val="FF0000"/>
                </a:solidFill>
                <a:latin typeface="Calibri"/>
                <a:ea typeface="Calibri"/>
                <a:cs typeface="Calibri"/>
                <a:sym typeface="Calibri"/>
              </a:rPr>
              <a:t> </a:t>
            </a:r>
            <a:r>
              <a:rPr lang="en-US" sz="1200" b="1" dirty="0">
                <a:solidFill>
                  <a:srgbClr val="FF0000"/>
                </a:solidFill>
                <a:latin typeface="Calibri"/>
                <a:ea typeface="Calibri"/>
                <a:cs typeface="Calibri"/>
                <a:sym typeface="Calibri"/>
              </a:rPr>
              <a:t>Does anybody know what Logistics is?</a:t>
            </a:r>
            <a:endParaRPr sz="1200" b="1" dirty="0">
              <a:solidFill>
                <a:srgbClr val="FF0000"/>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  Getting a product from one place to another.  This may be China – or locally.  Modes of transport – Road, rail,</a:t>
            </a:r>
            <a:r>
              <a:rPr lang="en-US" sz="1200" baseline="0" dirty="0">
                <a:solidFill>
                  <a:schemeClr val="dk1"/>
                </a:solidFill>
                <a:latin typeface="Calibri"/>
                <a:ea typeface="Calibri"/>
                <a:cs typeface="Calibri"/>
                <a:sym typeface="Calibri"/>
              </a:rPr>
              <a:t> ship and plane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Font typeface="Arial"/>
              <a:buNone/>
            </a:pPr>
            <a:r>
              <a:rPr lang="en-US" sz="1200" dirty="0">
                <a:solidFill>
                  <a:schemeClr val="dk1"/>
                </a:solidFill>
                <a:latin typeface="Calibri"/>
                <a:ea typeface="Calibri"/>
                <a:cs typeface="Calibri"/>
                <a:sym typeface="Calibri"/>
              </a:rPr>
              <a:t>  7 RDC’s throughout the UK</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SzPts val="1800"/>
              <a:buFont typeface="Arial"/>
              <a:buNone/>
            </a:pPr>
            <a:endParaRPr dirty="0"/>
          </a:p>
          <a:p>
            <a:pPr marL="0" marR="0" lvl="0" indent="0" algn="l" rtl="0">
              <a:spcBef>
                <a:spcPts val="0"/>
              </a:spcBef>
              <a:spcAft>
                <a:spcPts val="0"/>
              </a:spcAft>
              <a:buNone/>
            </a:pPr>
            <a:endParaRPr sz="1800" b="0" i="0" u="none" strike="noStrike" cap="none" dirty="0"/>
          </a:p>
        </p:txBody>
      </p:sp>
      <p:sp>
        <p:nvSpPr>
          <p:cNvPr id="137" name="Google Shape;137;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We are unique. We are different to other retailers in the UK, as we own our whole supply chain. This allows us to control product from source to consumer, ensuring the best quality and control.</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a:p>
        </p:txBody>
      </p:sp>
      <p:sp>
        <p:nvSpPr>
          <p:cNvPr id="158" name="Google Shape;158;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err="1">
                <a:solidFill>
                  <a:schemeClr val="dk1"/>
                </a:solidFill>
                <a:latin typeface="Calibri"/>
                <a:ea typeface="Calibri"/>
                <a:cs typeface="Calibri"/>
                <a:sym typeface="Calibri"/>
              </a:rPr>
              <a:t>Morrisons</a:t>
            </a:r>
            <a:r>
              <a:rPr lang="en-US" sz="1200" dirty="0">
                <a:solidFill>
                  <a:schemeClr val="dk1"/>
                </a:solidFill>
                <a:latin typeface="Calibri"/>
                <a:ea typeface="Calibri"/>
                <a:cs typeface="Calibri"/>
                <a:sym typeface="Calibri"/>
              </a:rPr>
              <a:t> makes it advert – what we makes </a:t>
            </a:r>
            <a:r>
              <a:rPr lang="en-US" sz="1200" dirty="0" err="1">
                <a:solidFill>
                  <a:schemeClr val="dk1"/>
                </a:solidFill>
                <a:latin typeface="Calibri"/>
                <a:ea typeface="Calibri"/>
                <a:cs typeface="Calibri"/>
                <a:sym typeface="Calibri"/>
              </a:rPr>
              <a:t>makes</a:t>
            </a:r>
            <a:r>
              <a:rPr lang="en-US" sz="1200" dirty="0">
                <a:solidFill>
                  <a:schemeClr val="dk1"/>
                </a:solidFill>
                <a:latin typeface="Calibri"/>
                <a:ea typeface="Calibri"/>
                <a:cs typeface="Calibri"/>
                <a:sym typeface="Calibri"/>
              </a:rPr>
              <a:t> us who we are</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advert demonstrates out supply chain from raw materials to the customer</a:t>
            </a:r>
            <a:endParaRPr sz="1200" dirty="0">
              <a:solidFill>
                <a:schemeClr val="dk1"/>
              </a:solidFill>
              <a:latin typeface="Calibri"/>
              <a:ea typeface="Calibri"/>
              <a:cs typeface="Calibri"/>
              <a:sym typeface="Calibri"/>
            </a:endParaRPr>
          </a:p>
          <a:p>
            <a:pPr marL="0" marR="0" lvl="0" indent="0" algn="l" rtl="0">
              <a:spcBef>
                <a:spcPts val="0"/>
              </a:spcBef>
              <a:spcAft>
                <a:spcPts val="0"/>
              </a:spcAft>
              <a:buSzPts val="1800"/>
              <a:buFont typeface="Arial"/>
              <a:buNone/>
            </a:pPr>
            <a:endParaRPr dirty="0"/>
          </a:p>
        </p:txBody>
      </p:sp>
      <p:sp>
        <p:nvSpPr>
          <p:cNvPr id="171" name="Google Shape;171;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800"/>
                <a:buFont typeface="Arial"/>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0" name="Google Shape;18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000">
                <a:solidFill>
                  <a:srgbClr val="222222"/>
                </a:solidFill>
              </a:rPr>
              <a:t>●</a:t>
            </a:r>
            <a:r>
              <a:rPr lang="en-US" sz="1200">
                <a:solidFill>
                  <a:srgbClr val="004E37"/>
                </a:solidFill>
                <a:latin typeface="Calibri"/>
                <a:ea typeface="Calibri"/>
                <a:cs typeface="Calibri"/>
                <a:sym typeface="Calibri"/>
              </a:rPr>
              <a:t>How many sausages do we produce a year? </a:t>
            </a:r>
            <a:r>
              <a:rPr lang="en-US" sz="1200">
                <a:solidFill>
                  <a:srgbClr val="FF0000"/>
                </a:solidFill>
                <a:latin typeface="Calibri"/>
                <a:ea typeface="Calibri"/>
                <a:cs typeface="Calibri"/>
                <a:sym typeface="Calibri"/>
              </a:rPr>
              <a:t>345 million sausages per year</a:t>
            </a:r>
            <a:endParaRPr sz="1200">
              <a:solidFill>
                <a:srgbClr val="FF0000"/>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1000">
                <a:solidFill>
                  <a:srgbClr val="222222"/>
                </a:solidFill>
              </a:rPr>
              <a:t>●</a:t>
            </a:r>
            <a:r>
              <a:rPr lang="en-US" sz="1200">
                <a:solidFill>
                  <a:srgbClr val="004E37"/>
                </a:solidFill>
                <a:latin typeface="Calibri"/>
                <a:ea typeface="Calibri"/>
                <a:cs typeface="Calibri"/>
                <a:sym typeface="Calibri"/>
              </a:rPr>
              <a:t>What weight of cheese do we manufacture per year? </a:t>
            </a:r>
            <a:r>
              <a:rPr lang="en-US" sz="1200">
                <a:solidFill>
                  <a:srgbClr val="FF0000"/>
                </a:solidFill>
                <a:latin typeface="Calibri"/>
                <a:ea typeface="Calibri"/>
                <a:cs typeface="Calibri"/>
                <a:sym typeface="Calibri"/>
              </a:rPr>
              <a:t>17,160 tonnes of cheese per year</a:t>
            </a:r>
            <a:endParaRPr sz="1200">
              <a:solidFill>
                <a:srgbClr val="FF0000"/>
              </a:solidFill>
              <a:latin typeface="Calibri"/>
              <a:ea typeface="Calibri"/>
              <a:cs typeface="Calibri"/>
              <a:sym typeface="Calibri"/>
            </a:endParaRPr>
          </a:p>
          <a:p>
            <a:pPr marL="0" lvl="0" indent="0" algn="l" rtl="0">
              <a:lnSpc>
                <a:spcPct val="120000"/>
              </a:lnSpc>
              <a:spcBef>
                <a:spcPts val="0"/>
              </a:spcBef>
              <a:spcAft>
                <a:spcPts val="0"/>
              </a:spcAft>
              <a:buClr>
                <a:schemeClr val="dk1"/>
              </a:buClr>
              <a:buSzPts val="1100"/>
              <a:buFont typeface="Arial"/>
              <a:buNone/>
            </a:pPr>
            <a:r>
              <a:rPr lang="en-US" sz="1000">
                <a:solidFill>
                  <a:srgbClr val="222222"/>
                </a:solidFill>
              </a:rPr>
              <a:t>●</a:t>
            </a:r>
            <a:r>
              <a:rPr lang="en-US" sz="1200">
                <a:solidFill>
                  <a:srgbClr val="004E37"/>
                </a:solidFill>
                <a:latin typeface="Calibri"/>
                <a:ea typeface="Calibri"/>
                <a:cs typeface="Calibri"/>
                <a:sym typeface="Calibri"/>
              </a:rPr>
              <a:t>How many pies do we produce a year? </a:t>
            </a:r>
            <a:r>
              <a:rPr lang="en-US" sz="1200">
                <a:solidFill>
                  <a:srgbClr val="FF0000"/>
                </a:solidFill>
                <a:latin typeface="Calibri"/>
                <a:ea typeface="Calibri"/>
                <a:cs typeface="Calibri"/>
                <a:sym typeface="Calibri"/>
              </a:rPr>
              <a:t>44.4 million pies per year (excludes sausage rolls)</a:t>
            </a:r>
            <a:endParaRPr sz="1200">
              <a:solidFill>
                <a:srgbClr val="FF0000"/>
              </a:solidFill>
              <a:latin typeface="Calibri"/>
              <a:ea typeface="Calibri"/>
              <a:cs typeface="Calibri"/>
              <a:sym typeface="Calibri"/>
            </a:endParaRPr>
          </a:p>
          <a:p>
            <a:pPr marL="0" marR="0" lvl="0" indent="0" algn="l" rtl="0">
              <a:spcBef>
                <a:spcPts val="0"/>
              </a:spcBef>
              <a:spcAft>
                <a:spcPts val="0"/>
              </a:spcAft>
              <a:buNone/>
            </a:pPr>
            <a:endParaRPr>
              <a:solidFill>
                <a:srgbClr val="7F7F7F"/>
              </a:solidFill>
            </a:endParaRPr>
          </a:p>
        </p:txBody>
      </p:sp>
      <p:sp>
        <p:nvSpPr>
          <p:cNvPr id="181" name="Google Shape;181;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2" name="Google Shape;19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Stockton RDC is about as big as 11 football pitches</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Was built in 1975 – over 40 years old.  Started as </a:t>
            </a:r>
            <a:r>
              <a:rPr lang="en-US" sz="1200" dirty="0" err="1">
                <a:solidFill>
                  <a:schemeClr val="dk1"/>
                </a:solidFill>
                <a:latin typeface="Calibri"/>
                <a:ea typeface="Calibri"/>
                <a:cs typeface="Calibri"/>
                <a:sym typeface="Calibri"/>
              </a:rPr>
              <a:t>Hintons</a:t>
            </a:r>
            <a:r>
              <a:rPr lang="en-US" sz="1200" dirty="0">
                <a:solidFill>
                  <a:schemeClr val="dk1"/>
                </a:solidFill>
                <a:latin typeface="Calibri"/>
                <a:ea typeface="Calibri"/>
                <a:cs typeface="Calibri"/>
                <a:sym typeface="Calibri"/>
              </a:rPr>
              <a:t> – Prestos – Safeway - </a:t>
            </a:r>
            <a:r>
              <a:rPr lang="en-US" sz="1200" dirty="0" err="1">
                <a:solidFill>
                  <a:schemeClr val="dk1"/>
                </a:solidFill>
                <a:latin typeface="Calibri"/>
                <a:ea typeface="Calibri"/>
                <a:cs typeface="Calibri"/>
                <a:sym typeface="Calibri"/>
              </a:rPr>
              <a:t>Morrisons</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Ambient Warehouse  3311 different lines -  process 400,000 cases a week</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b="1" dirty="0">
                <a:solidFill>
                  <a:srgbClr val="FF0000"/>
                </a:solidFill>
                <a:latin typeface="Calibri"/>
                <a:ea typeface="Calibri"/>
                <a:cs typeface="Calibri"/>
                <a:sym typeface="Calibri"/>
              </a:rPr>
              <a:t>What products would you find in an Ambient Warehouse?</a:t>
            </a:r>
            <a:endParaRPr sz="1200" b="1" dirty="0">
              <a:solidFill>
                <a:srgbClr val="FF0000"/>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Chill Warehouse  3740 different line – process 540,000 cases a wee</a:t>
            </a:r>
            <a:r>
              <a:rPr lang="en-US" sz="1200" b="1" dirty="0">
                <a:solidFill>
                  <a:schemeClr val="dk1"/>
                </a:solidFill>
                <a:latin typeface="Calibri"/>
                <a:ea typeface="Calibri"/>
                <a:cs typeface="Calibri"/>
                <a:sym typeface="Calibri"/>
              </a:rPr>
              <a:t>k</a:t>
            </a:r>
            <a:endParaRPr sz="1200" b="1"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b="1" dirty="0">
                <a:solidFill>
                  <a:srgbClr val="FF0000"/>
                </a:solidFill>
                <a:latin typeface="Calibri"/>
                <a:ea typeface="Calibri"/>
                <a:cs typeface="Calibri"/>
                <a:sym typeface="Calibri"/>
              </a:rPr>
              <a:t>What products would you find in a Chill Warehouse?</a:t>
            </a:r>
            <a:endParaRPr sz="1200" b="1" dirty="0">
              <a:solidFill>
                <a:srgbClr val="FF0000"/>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Transport department  32 units and 95 trailers</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VMU workshops  Maintain our fleet and MHE – 156 picking trucks/FLTS</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Recycling unit</a:t>
            </a:r>
            <a:endParaRPr sz="1200" dirty="0">
              <a:solidFill>
                <a:schemeClr val="dk1"/>
              </a:solidFill>
              <a:latin typeface="Calibri"/>
              <a:ea typeface="Calibri"/>
              <a:cs typeface="Calibri"/>
              <a:sym typeface="Calibri"/>
            </a:endParaRPr>
          </a:p>
          <a:p>
            <a:pPr marL="0" lvl="0" indent="0" algn="l" rtl="0">
              <a:lnSpc>
                <a:spcPct val="115000"/>
              </a:lnSpc>
              <a:spcBef>
                <a:spcPts val="40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All stock comes into our depot.  This is then picked into store orders.</a:t>
            </a:r>
            <a:endParaRPr sz="1200" dirty="0">
              <a:solidFill>
                <a:schemeClr val="dk1"/>
              </a:solidFill>
              <a:latin typeface="Calibri"/>
              <a:ea typeface="Calibri"/>
              <a:cs typeface="Calibri"/>
              <a:sym typeface="Calibri"/>
            </a:endParaRPr>
          </a:p>
          <a:p>
            <a:pPr marL="0" marR="0" lvl="0" indent="0" algn="l" rtl="0">
              <a:spcBef>
                <a:spcPts val="0"/>
              </a:spcBef>
              <a:spcAft>
                <a:spcPts val="0"/>
              </a:spcAft>
              <a:buSzPts val="1800"/>
              <a:buFont typeface="Arial"/>
              <a:buNone/>
            </a:pPr>
            <a:endParaRPr dirty="0"/>
          </a:p>
          <a:p>
            <a:pPr marL="0" marR="0" lvl="0" indent="0" algn="l" rtl="0">
              <a:spcBef>
                <a:spcPts val="0"/>
              </a:spcBef>
              <a:spcAft>
                <a:spcPts val="0"/>
              </a:spcAft>
              <a:buNone/>
            </a:pPr>
            <a:endParaRPr sz="1800" b="0" i="0" u="none" strike="noStrike" cap="none" dirty="0"/>
          </a:p>
        </p:txBody>
      </p:sp>
      <p:sp>
        <p:nvSpPr>
          <p:cNvPr id="193" name="Google Shape;193;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3" name="Google Shape;21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214" name="Google Shape;214;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orkbook Title Page">
  <p:cSld name="Workbook Title Page">
    <p:spTree>
      <p:nvGrpSpPr>
        <p:cNvPr id="1" name="Shape 12"/>
        <p:cNvGrpSpPr/>
        <p:nvPr/>
      </p:nvGrpSpPr>
      <p:grpSpPr>
        <a:xfrm>
          <a:off x="0" y="0"/>
          <a:ext cx="0" cy="0"/>
          <a:chOff x="0" y="0"/>
          <a:chExt cx="0" cy="0"/>
        </a:xfrm>
      </p:grpSpPr>
      <p:sp>
        <p:nvSpPr>
          <p:cNvPr id="13" name="Google Shape;13;p2"/>
          <p:cNvSpPr txBox="1">
            <a:spLocks noGrp="1"/>
          </p:cNvSpPr>
          <p:nvPr>
            <p:ph type="body" idx="1"/>
          </p:nvPr>
        </p:nvSpPr>
        <p:spPr>
          <a:xfrm>
            <a:off x="1593288" y="3927807"/>
            <a:ext cx="5647200" cy="135623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6" name="Google Shape;46;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8" name="Google Shape;4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 name="Google Shape;16;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1.png"/><Relationship Id="rId7" Type="http://schemas.openxmlformats.org/officeDocument/2006/relationships/hyperlink" Target="http://drive.google.com/file/d/1NfaQLHncFPuxxil4NepKpU5fLjhGvPqX/vie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hyperlink" Target="http://drive.google.com/file/d/1RxIo1_jmybs_nXVBPAqIwKWgBCoUYx8S/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32.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5"/>
          <p:cNvPicPr preferRelativeResize="0"/>
          <p:nvPr/>
        </p:nvPicPr>
        <p:blipFill rotWithShape="1">
          <a:blip r:embed="rId3">
            <a:alphaModFix/>
          </a:blip>
          <a:srcRect l="5786"/>
          <a:stretch/>
        </p:blipFill>
        <p:spPr>
          <a:xfrm>
            <a:off x="2252662" y="4416425"/>
            <a:ext cx="6891337" cy="2441575"/>
          </a:xfrm>
          <a:prstGeom prst="rect">
            <a:avLst/>
          </a:prstGeom>
          <a:noFill/>
          <a:ln>
            <a:noFill/>
          </a:ln>
        </p:spPr>
      </p:pic>
      <p:pic>
        <p:nvPicPr>
          <p:cNvPr id="95" name="Google Shape;95;p15"/>
          <p:cNvPicPr preferRelativeResize="0"/>
          <p:nvPr/>
        </p:nvPicPr>
        <p:blipFill rotWithShape="1">
          <a:blip r:embed="rId4">
            <a:alphaModFix/>
          </a:blip>
          <a:srcRect/>
          <a:stretch/>
        </p:blipFill>
        <p:spPr>
          <a:xfrm>
            <a:off x="6516687" y="6165850"/>
            <a:ext cx="2416175" cy="692150"/>
          </a:xfrm>
          <a:prstGeom prst="rect">
            <a:avLst/>
          </a:prstGeom>
          <a:noFill/>
          <a:ln>
            <a:noFill/>
          </a:ln>
        </p:spPr>
      </p:pic>
      <p:sp>
        <p:nvSpPr>
          <p:cNvPr id="96" name="Google Shape;96;p15"/>
          <p:cNvSpPr txBox="1"/>
          <p:nvPr/>
        </p:nvSpPr>
        <p:spPr>
          <a:xfrm>
            <a:off x="693737" y="3524250"/>
            <a:ext cx="7535862" cy="15970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C000"/>
              </a:buClr>
              <a:buSzPts val="4800"/>
              <a:buFont typeface="Calibri"/>
              <a:buNone/>
            </a:pPr>
            <a:r>
              <a:rPr lang="en-US" sz="4800" b="1" i="0" u="none" strike="noStrike" cap="none">
                <a:solidFill>
                  <a:srgbClr val="FFC000"/>
                </a:solidFill>
                <a:latin typeface="Calibri"/>
                <a:ea typeface="Calibri"/>
                <a:cs typeface="Calibri"/>
                <a:sym typeface="Calibri"/>
              </a:rPr>
              <a:t> </a:t>
            </a:r>
            <a:endParaRPr/>
          </a:p>
        </p:txBody>
      </p:sp>
      <p:sp>
        <p:nvSpPr>
          <p:cNvPr id="97" name="Google Shape;97;p15"/>
          <p:cNvSpPr txBox="1"/>
          <p:nvPr/>
        </p:nvSpPr>
        <p:spPr>
          <a:xfrm>
            <a:off x="884237" y="2181225"/>
            <a:ext cx="7535862" cy="12144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4E37"/>
              </a:buClr>
              <a:buSzPts val="5400"/>
              <a:buFont typeface="Calibri"/>
              <a:buNone/>
            </a:pPr>
            <a:r>
              <a:rPr lang="en-US" sz="5400" b="1" i="0" u="none" strike="noStrike" cap="none">
                <a:solidFill>
                  <a:srgbClr val="004E37"/>
                </a:solidFill>
                <a:latin typeface="Calibri"/>
                <a:ea typeface="Calibri"/>
                <a:cs typeface="Calibri"/>
                <a:sym typeface="Calibri"/>
              </a:rPr>
              <a:t> </a:t>
            </a:r>
            <a:endParaRPr/>
          </a:p>
        </p:txBody>
      </p:sp>
      <p:sp>
        <p:nvSpPr>
          <p:cNvPr id="98" name="Google Shape;98;p15"/>
          <p:cNvSpPr txBox="1"/>
          <p:nvPr/>
        </p:nvSpPr>
        <p:spPr>
          <a:xfrm>
            <a:off x="223837" y="0"/>
            <a:ext cx="8920162" cy="90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Jjjj</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j</a:t>
            </a:r>
            <a:endParaRPr/>
          </a:p>
        </p:txBody>
      </p:sp>
      <p:pic>
        <p:nvPicPr>
          <p:cNvPr id="99" name="Google Shape;99;p15"/>
          <p:cNvPicPr preferRelativeResize="0"/>
          <p:nvPr/>
        </p:nvPicPr>
        <p:blipFill rotWithShape="1">
          <a:blip r:embed="rId5">
            <a:alphaModFix/>
          </a:blip>
          <a:srcRect/>
          <a:stretch/>
        </p:blipFill>
        <p:spPr>
          <a:xfrm>
            <a:off x="0" y="0"/>
            <a:ext cx="8286750" cy="2441575"/>
          </a:xfrm>
          <a:prstGeom prst="rect">
            <a:avLst/>
          </a:prstGeom>
          <a:noFill/>
          <a:ln>
            <a:noFill/>
          </a:ln>
        </p:spPr>
      </p:pic>
      <p:pic>
        <p:nvPicPr>
          <p:cNvPr id="100" name="Google Shape;100;p15"/>
          <p:cNvPicPr preferRelativeResize="0"/>
          <p:nvPr/>
        </p:nvPicPr>
        <p:blipFill rotWithShape="1">
          <a:blip r:embed="rId6">
            <a:alphaModFix/>
          </a:blip>
          <a:srcRect/>
          <a:stretch/>
        </p:blipFill>
        <p:spPr>
          <a:xfrm>
            <a:off x="179387" y="0"/>
            <a:ext cx="2274887" cy="993775"/>
          </a:xfrm>
          <a:prstGeom prst="rect">
            <a:avLst/>
          </a:prstGeom>
          <a:noFill/>
          <a:ln>
            <a:noFill/>
          </a:ln>
        </p:spPr>
      </p:pic>
      <p:sp>
        <p:nvSpPr>
          <p:cNvPr id="101" name="Google Shape;101;p15"/>
          <p:cNvSpPr txBox="1">
            <a:spLocks noGrp="1"/>
          </p:cNvSpPr>
          <p:nvPr>
            <p:ph type="body" idx="4294967295"/>
          </p:nvPr>
        </p:nvSpPr>
        <p:spPr>
          <a:xfrm>
            <a:off x="249237" y="1122362"/>
            <a:ext cx="8718550" cy="4546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1200"/>
              <a:buFont typeface="Arial"/>
              <a:buNone/>
            </a:pPr>
            <a:r>
              <a:rPr lang="en-US" sz="4800" b="1" i="0" u="none" strike="noStrike" cap="none">
                <a:solidFill>
                  <a:srgbClr val="385723"/>
                </a:solidFill>
                <a:latin typeface="Arial"/>
                <a:ea typeface="Arial"/>
                <a:cs typeface="Arial"/>
                <a:sym typeface="Arial"/>
              </a:rPr>
              <a:t>Welcome to Morrisons</a:t>
            </a:r>
            <a:endParaRPr sz="4800" b="1" i="0" u="none" strike="noStrike" cap="none">
              <a:solidFill>
                <a:srgbClr val="385723"/>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1200"/>
              <a:buFont typeface="Arial"/>
              <a:buNone/>
            </a:pPr>
            <a:endParaRPr sz="4800" b="1" i="0" u="none" strike="noStrike" cap="none">
              <a:solidFill>
                <a:srgbClr val="385723"/>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238"/>
              <a:buFont typeface="Arial"/>
              <a:buNone/>
            </a:pPr>
            <a:endParaRPr sz="950" b="0" i="0" u="none" strike="noStrike" cap="none">
              <a:solidFill>
                <a:srgbClr val="222222"/>
              </a:solidFill>
              <a:highlight>
                <a:srgbClr val="FFFFFF"/>
              </a:highlight>
              <a:latin typeface="Arial"/>
              <a:ea typeface="Arial"/>
              <a:cs typeface="Arial"/>
              <a:sym typeface="Arial"/>
            </a:endParaRPr>
          </a:p>
          <a:p>
            <a:pPr marL="0" marR="0" lvl="0" indent="0" algn="ctr" rtl="0">
              <a:lnSpc>
                <a:spcPct val="90000"/>
              </a:lnSpc>
              <a:spcBef>
                <a:spcPts val="1000"/>
              </a:spcBef>
              <a:spcAft>
                <a:spcPts val="0"/>
              </a:spcAft>
              <a:buClr>
                <a:schemeClr val="lt1"/>
              </a:buClr>
              <a:buSzPts val="1200"/>
              <a:buFont typeface="Arial"/>
              <a:buNone/>
            </a:pPr>
            <a:endParaRPr sz="4800" b="1" i="0" u="none" strike="noStrike" cap="none">
              <a:solidFill>
                <a:srgbClr val="385723"/>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1200"/>
              <a:buFont typeface="Arial"/>
              <a:buNone/>
            </a:pPr>
            <a:endParaRPr sz="4800" b="1" i="0" u="none" strike="noStrike" cap="none">
              <a:solidFill>
                <a:srgbClr val="385723"/>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1200"/>
              <a:buFont typeface="Arial"/>
              <a:buNone/>
            </a:pPr>
            <a:endParaRPr sz="4800" b="1" i="1" u="none" strike="noStrike" cap="none">
              <a:solidFill>
                <a:srgbClr val="FF0000"/>
              </a:solidFill>
              <a:latin typeface="Arial"/>
              <a:ea typeface="Arial"/>
              <a:cs typeface="Arial"/>
              <a:sym typeface="Arial"/>
            </a:endParaRPr>
          </a:p>
          <a:p>
            <a:pPr marL="0" marR="0" lvl="0" indent="0" algn="ctr" rtl="0">
              <a:lnSpc>
                <a:spcPct val="90000"/>
              </a:lnSpc>
              <a:spcBef>
                <a:spcPts val="1000"/>
              </a:spcBef>
              <a:spcAft>
                <a:spcPts val="0"/>
              </a:spcAft>
              <a:buClr>
                <a:schemeClr val="lt1"/>
              </a:buClr>
              <a:buSzPts val="1200"/>
              <a:buFont typeface="Arial"/>
              <a:buNone/>
            </a:pPr>
            <a:endParaRPr sz="4800" b="1" i="0" u="none" strike="noStrike" cap="none">
              <a:solidFill>
                <a:srgbClr val="385723"/>
              </a:solidFill>
              <a:latin typeface="Arial"/>
              <a:ea typeface="Arial"/>
              <a:cs typeface="Arial"/>
              <a:sym typeface="Arial"/>
            </a:endParaRPr>
          </a:p>
        </p:txBody>
      </p:sp>
      <p:pic>
        <p:nvPicPr>
          <p:cNvPr id="102" name="Google Shape;102;p15"/>
          <p:cNvPicPr preferRelativeResize="0"/>
          <p:nvPr/>
        </p:nvPicPr>
        <p:blipFill rotWithShape="1">
          <a:blip r:embed="rId7">
            <a:alphaModFix/>
          </a:blip>
          <a:srcRect/>
          <a:stretch/>
        </p:blipFill>
        <p:spPr>
          <a:xfrm>
            <a:off x="623887" y="2701925"/>
            <a:ext cx="3933825" cy="2239962"/>
          </a:xfrm>
          <a:prstGeom prst="rect">
            <a:avLst/>
          </a:prstGeom>
          <a:noFill/>
          <a:ln>
            <a:noFill/>
          </a:ln>
        </p:spPr>
      </p:pic>
      <p:pic>
        <p:nvPicPr>
          <p:cNvPr id="103" name="Google Shape;103;p15"/>
          <p:cNvPicPr preferRelativeResize="0"/>
          <p:nvPr/>
        </p:nvPicPr>
        <p:blipFill rotWithShape="1">
          <a:blip r:embed="rId8">
            <a:alphaModFix/>
          </a:blip>
          <a:srcRect/>
          <a:stretch/>
        </p:blipFill>
        <p:spPr>
          <a:xfrm>
            <a:off x="4294187" y="2667000"/>
            <a:ext cx="4159250" cy="2346325"/>
          </a:xfrm>
          <a:prstGeom prst="rect">
            <a:avLst/>
          </a:prstGeom>
          <a:noFill/>
          <a:ln>
            <a:noFill/>
          </a:ln>
        </p:spPr>
      </p:pic>
      <p:sp>
        <p:nvSpPr>
          <p:cNvPr id="104" name="Google Shape;104;p15"/>
          <p:cNvSpPr txBox="1"/>
          <p:nvPr/>
        </p:nvSpPr>
        <p:spPr>
          <a:xfrm>
            <a:off x="285750" y="4319587"/>
            <a:ext cx="8382000" cy="13223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Arial"/>
              <a:buNone/>
            </a:pPr>
            <a:endParaRPr sz="4000" b="1" i="0" u="none" strike="noStrike" cap="none">
              <a:solidFill>
                <a:srgbClr val="385723"/>
              </a:solidFill>
              <a:latin typeface="Arial"/>
              <a:ea typeface="Arial"/>
              <a:cs typeface="Arial"/>
              <a:sym typeface="Arial"/>
            </a:endParaRPr>
          </a:p>
          <a:p>
            <a:pPr marL="0" marR="0" lvl="0" indent="0" algn="l" rtl="0">
              <a:lnSpc>
                <a:spcPct val="100000"/>
              </a:lnSpc>
              <a:spcBef>
                <a:spcPts val="0"/>
              </a:spcBef>
              <a:spcAft>
                <a:spcPts val="0"/>
              </a:spcAft>
              <a:buNone/>
            </a:pPr>
            <a:endParaRPr sz="4000" b="1" i="0" u="none">
              <a:solidFill>
                <a:srgbClr val="38572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4"/>
          <p:cNvSpPr txBox="1">
            <a:spLocks noGrp="1"/>
          </p:cNvSpPr>
          <p:nvPr>
            <p:ph type="title"/>
          </p:nvPr>
        </p:nvSpPr>
        <p:spPr>
          <a:xfrm>
            <a:off x="457200" y="77787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strike="noStrike" cap="none">
                <a:solidFill>
                  <a:srgbClr val="004E37"/>
                </a:solidFill>
                <a:latin typeface="Calibri"/>
                <a:ea typeface="Calibri"/>
                <a:cs typeface="Calibri"/>
                <a:sym typeface="Calibri"/>
              </a:rPr>
              <a:t>What jobs are available in Logistics?</a:t>
            </a:r>
            <a:endParaRPr/>
          </a:p>
        </p:txBody>
      </p:sp>
      <p:sp>
        <p:nvSpPr>
          <p:cNvPr id="229" name="Google Shape;229;p24"/>
          <p:cNvSpPr txBox="1">
            <a:spLocks noGrp="1"/>
          </p:cNvSpPr>
          <p:nvPr>
            <p:ph type="body" idx="1"/>
          </p:nvPr>
        </p:nvSpPr>
        <p:spPr>
          <a:xfrm>
            <a:off x="457200" y="2125662"/>
            <a:ext cx="8229600" cy="41894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Warehouse Operative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HGV Driver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Fitters (</a:t>
            </a:r>
            <a:r>
              <a:rPr lang="en-US"/>
              <a:t>H</a:t>
            </a:r>
            <a:r>
              <a:rPr lang="en-US" sz="3200" b="0" i="0" u="none" strike="noStrike" cap="none">
                <a:solidFill>
                  <a:schemeClr val="dk1"/>
                </a:solidFill>
                <a:latin typeface="Calibri"/>
                <a:ea typeface="Calibri"/>
                <a:cs typeface="Calibri"/>
                <a:sym typeface="Calibri"/>
              </a:rPr>
              <a:t>GV, MHE &amp; Fridges)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Canteen Assistan</a:t>
            </a:r>
            <a:r>
              <a:rPr lang="en-US"/>
              <a:t>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Cleaners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Administrators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Managerial roles</a:t>
            </a:r>
            <a:endParaRPr/>
          </a:p>
        </p:txBody>
      </p:sp>
      <p:pic>
        <p:nvPicPr>
          <p:cNvPr id="230" name="Google Shape;230;p24"/>
          <p:cNvPicPr preferRelativeResize="0"/>
          <p:nvPr/>
        </p:nvPicPr>
        <p:blipFill rotWithShape="1">
          <a:blip r:embed="rId3">
            <a:alphaModFix/>
          </a:blip>
          <a:srcRect/>
          <a:stretch/>
        </p:blipFill>
        <p:spPr>
          <a:xfrm>
            <a:off x="0" y="19050"/>
            <a:ext cx="4572000" cy="1347787"/>
          </a:xfrm>
          <a:prstGeom prst="rect">
            <a:avLst/>
          </a:prstGeom>
          <a:noFill/>
          <a:ln>
            <a:noFill/>
          </a:ln>
        </p:spPr>
      </p:pic>
      <p:pic>
        <p:nvPicPr>
          <p:cNvPr id="231" name="Google Shape;231;p24"/>
          <p:cNvPicPr preferRelativeResize="0"/>
          <p:nvPr/>
        </p:nvPicPr>
        <p:blipFill rotWithShape="1">
          <a:blip r:embed="rId4">
            <a:alphaModFix/>
          </a:blip>
          <a:srcRect l="5786"/>
          <a:stretch/>
        </p:blipFill>
        <p:spPr>
          <a:xfrm>
            <a:off x="5292725" y="5492750"/>
            <a:ext cx="3851275" cy="1365250"/>
          </a:xfrm>
          <a:prstGeom prst="rect">
            <a:avLst/>
          </a:prstGeom>
          <a:noFill/>
          <a:ln>
            <a:noFill/>
          </a:ln>
        </p:spPr>
      </p:pic>
      <p:pic>
        <p:nvPicPr>
          <p:cNvPr id="232" name="Google Shape;232;p24"/>
          <p:cNvPicPr preferRelativeResize="0"/>
          <p:nvPr/>
        </p:nvPicPr>
        <p:blipFill rotWithShape="1">
          <a:blip r:embed="rId5">
            <a:alphaModFix/>
          </a:blip>
          <a:srcRect/>
          <a:stretch/>
        </p:blipFill>
        <p:spPr>
          <a:xfrm>
            <a:off x="179387" y="147637"/>
            <a:ext cx="1082675" cy="473075"/>
          </a:xfrm>
          <a:prstGeom prst="rect">
            <a:avLst/>
          </a:prstGeom>
          <a:noFill/>
          <a:ln>
            <a:noFill/>
          </a:ln>
        </p:spPr>
      </p:pic>
      <p:pic>
        <p:nvPicPr>
          <p:cNvPr id="233" name="Google Shape;233;p24"/>
          <p:cNvPicPr preferRelativeResize="0"/>
          <p:nvPr/>
        </p:nvPicPr>
        <p:blipFill rotWithShape="1">
          <a:blip r:embed="rId6">
            <a:alphaModFix/>
          </a:blip>
          <a:srcRect/>
          <a:stretch/>
        </p:blipFill>
        <p:spPr>
          <a:xfrm>
            <a:off x="7596187" y="6372225"/>
            <a:ext cx="1547812" cy="44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a:spLocks noGrp="1"/>
          </p:cNvSpPr>
          <p:nvPr>
            <p:ph type="title"/>
          </p:nvPr>
        </p:nvSpPr>
        <p:spPr>
          <a:xfrm>
            <a:off x="611187" y="782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strike="noStrike" cap="none">
                <a:solidFill>
                  <a:srgbClr val="004E37"/>
                </a:solidFill>
                <a:latin typeface="Calibri"/>
                <a:ea typeface="Calibri"/>
                <a:cs typeface="Calibri"/>
                <a:sym typeface="Calibri"/>
              </a:rPr>
              <a:t>A wide range of jobs available within the whole of Morrisons?</a:t>
            </a:r>
            <a:endParaRPr/>
          </a:p>
        </p:txBody>
      </p:sp>
      <p:pic>
        <p:nvPicPr>
          <p:cNvPr id="240" name="Google Shape;240;p25"/>
          <p:cNvPicPr preferRelativeResize="0"/>
          <p:nvPr/>
        </p:nvPicPr>
        <p:blipFill rotWithShape="1">
          <a:blip r:embed="rId3">
            <a:alphaModFix/>
          </a:blip>
          <a:srcRect/>
          <a:stretch/>
        </p:blipFill>
        <p:spPr>
          <a:xfrm>
            <a:off x="0" y="19050"/>
            <a:ext cx="4572000" cy="1347787"/>
          </a:xfrm>
          <a:prstGeom prst="rect">
            <a:avLst/>
          </a:prstGeom>
          <a:noFill/>
          <a:ln>
            <a:noFill/>
          </a:ln>
        </p:spPr>
      </p:pic>
      <p:pic>
        <p:nvPicPr>
          <p:cNvPr id="241" name="Google Shape;241;p25"/>
          <p:cNvPicPr preferRelativeResize="0"/>
          <p:nvPr/>
        </p:nvPicPr>
        <p:blipFill rotWithShape="1">
          <a:blip r:embed="rId4">
            <a:alphaModFix/>
          </a:blip>
          <a:srcRect l="5786"/>
          <a:stretch/>
        </p:blipFill>
        <p:spPr>
          <a:xfrm>
            <a:off x="5292725" y="5492750"/>
            <a:ext cx="3851275" cy="1365250"/>
          </a:xfrm>
          <a:prstGeom prst="rect">
            <a:avLst/>
          </a:prstGeom>
          <a:noFill/>
          <a:ln>
            <a:noFill/>
          </a:ln>
        </p:spPr>
      </p:pic>
      <p:pic>
        <p:nvPicPr>
          <p:cNvPr id="242" name="Google Shape;242;p25"/>
          <p:cNvPicPr preferRelativeResize="0"/>
          <p:nvPr/>
        </p:nvPicPr>
        <p:blipFill rotWithShape="1">
          <a:blip r:embed="rId5">
            <a:alphaModFix/>
          </a:blip>
          <a:srcRect/>
          <a:stretch/>
        </p:blipFill>
        <p:spPr>
          <a:xfrm>
            <a:off x="179387" y="147637"/>
            <a:ext cx="1082675" cy="473075"/>
          </a:xfrm>
          <a:prstGeom prst="rect">
            <a:avLst/>
          </a:prstGeom>
          <a:noFill/>
          <a:ln>
            <a:noFill/>
          </a:ln>
        </p:spPr>
      </p:pic>
      <p:pic>
        <p:nvPicPr>
          <p:cNvPr id="243" name="Google Shape;243;p25"/>
          <p:cNvPicPr preferRelativeResize="0"/>
          <p:nvPr/>
        </p:nvPicPr>
        <p:blipFill rotWithShape="1">
          <a:blip r:embed="rId6">
            <a:alphaModFix/>
          </a:blip>
          <a:srcRect/>
          <a:stretch/>
        </p:blipFill>
        <p:spPr>
          <a:xfrm>
            <a:off x="7596187" y="6372225"/>
            <a:ext cx="1547812" cy="444500"/>
          </a:xfrm>
          <a:prstGeom prst="rect">
            <a:avLst/>
          </a:prstGeom>
          <a:noFill/>
          <a:ln>
            <a:noFill/>
          </a:ln>
        </p:spPr>
      </p:pic>
      <p:pic>
        <p:nvPicPr>
          <p:cNvPr id="244" name="Google Shape;244;p25">
            <a:hlinkClick r:id="rId7"/>
          </p:cNvPr>
          <p:cNvPicPr preferRelativeResize="0"/>
          <p:nvPr/>
        </p:nvPicPr>
        <p:blipFill>
          <a:blip r:embed="rId8">
            <a:alphaModFix/>
          </a:blip>
          <a:stretch>
            <a:fillRect/>
          </a:stretch>
        </p:blipFill>
        <p:spPr>
          <a:xfrm>
            <a:off x="1808400" y="2158825"/>
            <a:ext cx="5096200" cy="3822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6" descr="http://www.thetelegraphandargus.co.uk/resources/images/5951385/?type=responsive-gallery-fullscreen"/>
          <p:cNvPicPr preferRelativeResize="0"/>
          <p:nvPr/>
        </p:nvPicPr>
        <p:blipFill rotWithShape="1">
          <a:blip r:embed="rId3">
            <a:alphaModFix/>
          </a:blip>
          <a:srcRect/>
          <a:stretch/>
        </p:blipFill>
        <p:spPr>
          <a:xfrm>
            <a:off x="5580062" y="1196975"/>
            <a:ext cx="2016125" cy="1998662"/>
          </a:xfrm>
          <a:prstGeom prst="rect">
            <a:avLst/>
          </a:prstGeom>
          <a:noFill/>
          <a:ln>
            <a:noFill/>
          </a:ln>
        </p:spPr>
      </p:pic>
      <p:pic>
        <p:nvPicPr>
          <p:cNvPr id="110" name="Google Shape;110;p16" descr="OLD SHOP.jpg"/>
          <p:cNvPicPr preferRelativeResize="0"/>
          <p:nvPr/>
        </p:nvPicPr>
        <p:blipFill rotWithShape="1">
          <a:blip r:embed="rId4">
            <a:alphaModFix/>
          </a:blip>
          <a:srcRect/>
          <a:stretch/>
        </p:blipFill>
        <p:spPr>
          <a:xfrm>
            <a:off x="1116012" y="3789362"/>
            <a:ext cx="2951162" cy="2214562"/>
          </a:xfrm>
          <a:prstGeom prst="rect">
            <a:avLst/>
          </a:prstGeom>
          <a:noFill/>
          <a:ln>
            <a:noFill/>
          </a:ln>
        </p:spPr>
      </p:pic>
      <p:pic>
        <p:nvPicPr>
          <p:cNvPr id="111" name="Google Shape;111;p16" descr="http://n7p7z3y4.ssl.hwcdn.net/images/2011/Mobile/Companies/Morrisons/Morrisons.jpg"/>
          <p:cNvPicPr preferRelativeResize="0"/>
          <p:nvPr/>
        </p:nvPicPr>
        <p:blipFill rotWithShape="1">
          <a:blip r:embed="rId5">
            <a:alphaModFix/>
          </a:blip>
          <a:srcRect/>
          <a:stretch/>
        </p:blipFill>
        <p:spPr>
          <a:xfrm>
            <a:off x="4932362" y="3608387"/>
            <a:ext cx="3097212" cy="2322512"/>
          </a:xfrm>
          <a:prstGeom prst="rect">
            <a:avLst/>
          </a:prstGeom>
          <a:noFill/>
          <a:ln>
            <a:noFill/>
          </a:ln>
        </p:spPr>
      </p:pic>
      <p:pic>
        <p:nvPicPr>
          <p:cNvPr id="112" name="Google Shape;112;p16" descr="safeway%20logo"/>
          <p:cNvPicPr preferRelativeResize="0"/>
          <p:nvPr/>
        </p:nvPicPr>
        <p:blipFill rotWithShape="1">
          <a:blip r:embed="rId6">
            <a:alphaModFix/>
          </a:blip>
          <a:srcRect/>
          <a:stretch/>
        </p:blipFill>
        <p:spPr>
          <a:xfrm>
            <a:off x="3203575" y="2997200"/>
            <a:ext cx="2736850" cy="846137"/>
          </a:xfrm>
          <a:prstGeom prst="rect">
            <a:avLst/>
          </a:prstGeom>
          <a:noFill/>
          <a:ln>
            <a:noFill/>
          </a:ln>
        </p:spPr>
      </p:pic>
      <p:pic>
        <p:nvPicPr>
          <p:cNvPr id="113" name="Google Shape;113;p16"/>
          <p:cNvPicPr preferRelativeResize="0"/>
          <p:nvPr/>
        </p:nvPicPr>
        <p:blipFill rotWithShape="1">
          <a:blip r:embed="rId7">
            <a:alphaModFix/>
          </a:blip>
          <a:srcRect/>
          <a:stretch/>
        </p:blipFill>
        <p:spPr>
          <a:xfrm>
            <a:off x="0" y="0"/>
            <a:ext cx="4716462" cy="1389062"/>
          </a:xfrm>
          <a:prstGeom prst="rect">
            <a:avLst/>
          </a:prstGeom>
          <a:noFill/>
          <a:ln>
            <a:noFill/>
          </a:ln>
        </p:spPr>
      </p:pic>
      <p:sp>
        <p:nvSpPr>
          <p:cNvPr id="114" name="Google Shape;114;p16"/>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a:solidFill>
                  <a:srgbClr val="004E37"/>
                </a:solidFill>
                <a:latin typeface="Calibri"/>
                <a:ea typeface="Calibri"/>
                <a:cs typeface="Calibri"/>
                <a:sym typeface="Calibri"/>
              </a:rPr>
              <a:t>Morrison’s Heritage</a:t>
            </a:r>
            <a:endParaRPr/>
          </a:p>
        </p:txBody>
      </p:sp>
      <p:pic>
        <p:nvPicPr>
          <p:cNvPr id="115" name="Google Shape;115;p16"/>
          <p:cNvPicPr preferRelativeResize="0"/>
          <p:nvPr/>
        </p:nvPicPr>
        <p:blipFill rotWithShape="1">
          <a:blip r:embed="rId8">
            <a:alphaModFix/>
          </a:blip>
          <a:srcRect l="5786"/>
          <a:stretch/>
        </p:blipFill>
        <p:spPr>
          <a:xfrm>
            <a:off x="4427537" y="5186362"/>
            <a:ext cx="4716462" cy="1671637"/>
          </a:xfrm>
          <a:prstGeom prst="rect">
            <a:avLst/>
          </a:prstGeom>
          <a:noFill/>
          <a:ln>
            <a:noFill/>
          </a:ln>
        </p:spPr>
      </p:pic>
      <p:pic>
        <p:nvPicPr>
          <p:cNvPr id="116" name="Google Shape;116;p16" descr="http://www.ngtrader.co.uk/morrisons/images/morrisonsvan.jpg"/>
          <p:cNvPicPr preferRelativeResize="0"/>
          <p:nvPr/>
        </p:nvPicPr>
        <p:blipFill rotWithShape="1">
          <a:blip r:embed="rId9">
            <a:alphaModFix/>
          </a:blip>
          <a:srcRect/>
          <a:stretch/>
        </p:blipFill>
        <p:spPr>
          <a:xfrm>
            <a:off x="1258887" y="1268412"/>
            <a:ext cx="3073400" cy="1728787"/>
          </a:xfrm>
          <a:prstGeom prst="rect">
            <a:avLst/>
          </a:prstGeom>
          <a:noFill/>
          <a:ln>
            <a:noFill/>
          </a:ln>
        </p:spPr>
      </p:pic>
      <p:pic>
        <p:nvPicPr>
          <p:cNvPr id="117" name="Google Shape;117;p16"/>
          <p:cNvPicPr preferRelativeResize="0"/>
          <p:nvPr/>
        </p:nvPicPr>
        <p:blipFill rotWithShape="1">
          <a:blip r:embed="rId10">
            <a:alphaModFix/>
          </a:blip>
          <a:srcRect/>
          <a:stretch/>
        </p:blipFill>
        <p:spPr>
          <a:xfrm>
            <a:off x="179387" y="147637"/>
            <a:ext cx="1082675" cy="473075"/>
          </a:xfrm>
          <a:prstGeom prst="rect">
            <a:avLst/>
          </a:prstGeom>
          <a:noFill/>
          <a:ln>
            <a:noFill/>
          </a:ln>
        </p:spPr>
      </p:pic>
      <p:pic>
        <p:nvPicPr>
          <p:cNvPr id="118" name="Google Shape;118;p16"/>
          <p:cNvPicPr preferRelativeResize="0"/>
          <p:nvPr/>
        </p:nvPicPr>
        <p:blipFill rotWithShape="1">
          <a:blip r:embed="rId11">
            <a:alphaModFix/>
          </a:blip>
          <a:srcRect/>
          <a:stretch/>
        </p:blipFill>
        <p:spPr>
          <a:xfrm>
            <a:off x="7231062" y="6267450"/>
            <a:ext cx="1912937" cy="549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468312" y="860425"/>
            <a:ext cx="8229600" cy="5937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3200"/>
              <a:buFont typeface="Calibri"/>
              <a:buNone/>
            </a:pPr>
            <a:r>
              <a:rPr lang="en-US" sz="3200" b="1" i="0" u="none" strike="noStrike" cap="none">
                <a:solidFill>
                  <a:srgbClr val="004E37"/>
                </a:solidFill>
                <a:latin typeface="Calibri"/>
                <a:ea typeface="Calibri"/>
                <a:cs typeface="Calibri"/>
                <a:sym typeface="Calibri"/>
              </a:rPr>
              <a:t>Core Purpose – Why we do what we do?</a:t>
            </a:r>
            <a:endParaRPr/>
          </a:p>
        </p:txBody>
      </p:sp>
      <p:pic>
        <p:nvPicPr>
          <p:cNvPr id="125" name="Google Shape;125;p17"/>
          <p:cNvPicPr preferRelativeResize="0"/>
          <p:nvPr/>
        </p:nvPicPr>
        <p:blipFill rotWithShape="1">
          <a:blip r:embed="rId3">
            <a:alphaModFix/>
          </a:blip>
          <a:srcRect/>
          <a:stretch/>
        </p:blipFill>
        <p:spPr>
          <a:xfrm>
            <a:off x="0" y="0"/>
            <a:ext cx="4716462" cy="1389062"/>
          </a:xfrm>
          <a:prstGeom prst="rect">
            <a:avLst/>
          </a:prstGeom>
          <a:noFill/>
          <a:ln>
            <a:noFill/>
          </a:ln>
        </p:spPr>
      </p:pic>
      <p:pic>
        <p:nvPicPr>
          <p:cNvPr id="126" name="Google Shape;126;p17"/>
          <p:cNvPicPr preferRelativeResize="0"/>
          <p:nvPr/>
        </p:nvPicPr>
        <p:blipFill rotWithShape="1">
          <a:blip r:embed="rId4">
            <a:alphaModFix/>
          </a:blip>
          <a:srcRect l="5786"/>
          <a:stretch/>
        </p:blipFill>
        <p:spPr>
          <a:xfrm>
            <a:off x="4427537" y="5186362"/>
            <a:ext cx="4716462" cy="1671637"/>
          </a:xfrm>
          <a:prstGeom prst="rect">
            <a:avLst/>
          </a:prstGeom>
          <a:noFill/>
          <a:ln>
            <a:noFill/>
          </a:ln>
        </p:spPr>
      </p:pic>
      <p:pic>
        <p:nvPicPr>
          <p:cNvPr id="127" name="Google Shape;127;p17"/>
          <p:cNvPicPr preferRelativeResize="0"/>
          <p:nvPr/>
        </p:nvPicPr>
        <p:blipFill rotWithShape="1">
          <a:blip r:embed="rId5">
            <a:alphaModFix/>
          </a:blip>
          <a:srcRect/>
          <a:stretch/>
        </p:blipFill>
        <p:spPr>
          <a:xfrm>
            <a:off x="30162" y="4365625"/>
            <a:ext cx="3176587" cy="1419225"/>
          </a:xfrm>
          <a:prstGeom prst="rect">
            <a:avLst/>
          </a:prstGeom>
          <a:noFill/>
          <a:ln>
            <a:noFill/>
          </a:ln>
        </p:spPr>
      </p:pic>
      <p:pic>
        <p:nvPicPr>
          <p:cNvPr id="128" name="Google Shape;128;p17"/>
          <p:cNvPicPr preferRelativeResize="0"/>
          <p:nvPr/>
        </p:nvPicPr>
        <p:blipFill rotWithShape="1">
          <a:blip r:embed="rId6">
            <a:alphaModFix/>
          </a:blip>
          <a:srcRect/>
          <a:stretch/>
        </p:blipFill>
        <p:spPr>
          <a:xfrm>
            <a:off x="2339975" y="1663700"/>
            <a:ext cx="3959225" cy="2649537"/>
          </a:xfrm>
          <a:prstGeom prst="rect">
            <a:avLst/>
          </a:prstGeom>
          <a:noFill/>
          <a:ln>
            <a:noFill/>
          </a:ln>
        </p:spPr>
      </p:pic>
      <p:pic>
        <p:nvPicPr>
          <p:cNvPr id="129" name="Google Shape;129;p17" descr="M strawberries.JPG"/>
          <p:cNvPicPr preferRelativeResize="0"/>
          <p:nvPr/>
        </p:nvPicPr>
        <p:blipFill rotWithShape="1">
          <a:blip r:embed="rId7">
            <a:alphaModFix/>
          </a:blip>
          <a:srcRect/>
          <a:stretch/>
        </p:blipFill>
        <p:spPr>
          <a:xfrm>
            <a:off x="4889500" y="4365625"/>
            <a:ext cx="2130425" cy="1419225"/>
          </a:xfrm>
          <a:prstGeom prst="rect">
            <a:avLst/>
          </a:prstGeom>
          <a:noFill/>
          <a:ln>
            <a:noFill/>
          </a:ln>
        </p:spPr>
      </p:pic>
      <p:pic>
        <p:nvPicPr>
          <p:cNvPr id="130" name="Google Shape;130;p17" descr="M fresh food.JPG"/>
          <p:cNvPicPr preferRelativeResize="0"/>
          <p:nvPr/>
        </p:nvPicPr>
        <p:blipFill rotWithShape="1">
          <a:blip r:embed="rId8">
            <a:alphaModFix/>
          </a:blip>
          <a:srcRect/>
          <a:stretch/>
        </p:blipFill>
        <p:spPr>
          <a:xfrm>
            <a:off x="2873375" y="4365625"/>
            <a:ext cx="2130425" cy="1419225"/>
          </a:xfrm>
          <a:prstGeom prst="rect">
            <a:avLst/>
          </a:prstGeom>
          <a:noFill/>
          <a:ln>
            <a:noFill/>
          </a:ln>
        </p:spPr>
      </p:pic>
      <p:pic>
        <p:nvPicPr>
          <p:cNvPr id="131" name="Google Shape;131;p17"/>
          <p:cNvPicPr preferRelativeResize="0"/>
          <p:nvPr/>
        </p:nvPicPr>
        <p:blipFill rotWithShape="1">
          <a:blip r:embed="rId9">
            <a:alphaModFix/>
          </a:blip>
          <a:srcRect/>
          <a:stretch/>
        </p:blipFill>
        <p:spPr>
          <a:xfrm>
            <a:off x="6942137" y="4365625"/>
            <a:ext cx="2232025" cy="1419225"/>
          </a:xfrm>
          <a:prstGeom prst="rect">
            <a:avLst/>
          </a:prstGeom>
          <a:noFill/>
          <a:ln w="9525" cap="flat" cmpd="sng">
            <a:solidFill>
              <a:schemeClr val="dk1"/>
            </a:solidFill>
            <a:prstDash val="solid"/>
            <a:miter lim="800000"/>
            <a:headEnd type="none" w="sm" len="sm"/>
            <a:tailEnd type="none" w="sm" len="sm"/>
          </a:ln>
          <a:effectLst>
            <a:outerShdw blurRad="63500" dist="139700" dir="2700000">
              <a:srgbClr val="333333">
                <a:alpha val="64705"/>
              </a:srgbClr>
            </a:outerShdw>
          </a:effectLst>
        </p:spPr>
      </p:pic>
      <p:pic>
        <p:nvPicPr>
          <p:cNvPr id="132" name="Google Shape;132;p17"/>
          <p:cNvPicPr preferRelativeResize="0"/>
          <p:nvPr/>
        </p:nvPicPr>
        <p:blipFill rotWithShape="1">
          <a:blip r:embed="rId10">
            <a:alphaModFix/>
          </a:blip>
          <a:srcRect/>
          <a:stretch/>
        </p:blipFill>
        <p:spPr>
          <a:xfrm>
            <a:off x="179387" y="147637"/>
            <a:ext cx="1082675" cy="473075"/>
          </a:xfrm>
          <a:prstGeom prst="rect">
            <a:avLst/>
          </a:prstGeom>
          <a:noFill/>
          <a:ln>
            <a:noFill/>
          </a:ln>
        </p:spPr>
      </p:pic>
      <p:pic>
        <p:nvPicPr>
          <p:cNvPr id="133" name="Google Shape;133;p17"/>
          <p:cNvPicPr preferRelativeResize="0"/>
          <p:nvPr/>
        </p:nvPicPr>
        <p:blipFill rotWithShape="1">
          <a:blip r:embed="rId11">
            <a:alphaModFix/>
          </a:blip>
          <a:srcRect/>
          <a:stretch/>
        </p:blipFill>
        <p:spPr>
          <a:xfrm>
            <a:off x="7231062" y="6267450"/>
            <a:ext cx="1912937" cy="549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8"/>
          <p:cNvPicPr preferRelativeResize="0"/>
          <p:nvPr/>
        </p:nvPicPr>
        <p:blipFill rotWithShape="1">
          <a:blip r:embed="rId3">
            <a:alphaModFix/>
          </a:blip>
          <a:srcRect l="3376" t="8343" r="5569" b="6937"/>
          <a:stretch/>
        </p:blipFill>
        <p:spPr>
          <a:xfrm>
            <a:off x="4787900" y="1341437"/>
            <a:ext cx="2952750" cy="1943100"/>
          </a:xfrm>
          <a:prstGeom prst="rect">
            <a:avLst/>
          </a:prstGeom>
          <a:noFill/>
          <a:ln>
            <a:noFill/>
          </a:ln>
          <a:effectLst>
            <a:outerShdw blurRad="63500" dist="139700" dir="2700000">
              <a:srgbClr val="333333">
                <a:alpha val="64313"/>
              </a:srgbClr>
            </a:outerShdw>
          </a:effectLst>
        </p:spPr>
      </p:pic>
      <p:sp>
        <p:nvSpPr>
          <p:cNvPr id="140" name="Google Shape;140;p18" descr="https://www.morrisons.jobs/uploads/gallery-location/tiverton_800x600.jpg"/>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1" name="Google Shape;141;p18" descr="https://www.morrisons.jobs/uploads/gallery-location/tiverton_800x600.jpg"/>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2" name="Google Shape;142;p18" descr="https://www.morrisons.jobs/uploads/gallery-location/tiverton_800x600.jpg"/>
          <p:cNvSpPr txBox="1"/>
          <p:nvPr/>
        </p:nvSpPr>
        <p:spPr>
          <a:xfrm>
            <a:off x="155575" y="-144462"/>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3" name="Google Shape;143;p18" descr="morrisons retail.jpg"/>
          <p:cNvPicPr preferRelativeResize="0"/>
          <p:nvPr/>
        </p:nvPicPr>
        <p:blipFill rotWithShape="1">
          <a:blip r:embed="rId4">
            <a:alphaModFix/>
          </a:blip>
          <a:srcRect/>
          <a:stretch/>
        </p:blipFill>
        <p:spPr>
          <a:xfrm>
            <a:off x="1403350" y="1341437"/>
            <a:ext cx="2663825" cy="1998662"/>
          </a:xfrm>
          <a:prstGeom prst="rect">
            <a:avLst/>
          </a:prstGeom>
          <a:noFill/>
          <a:ln>
            <a:noFill/>
          </a:ln>
        </p:spPr>
      </p:pic>
      <p:pic>
        <p:nvPicPr>
          <p:cNvPr id="144" name="Google Shape;144;p18"/>
          <p:cNvPicPr preferRelativeResize="0"/>
          <p:nvPr/>
        </p:nvPicPr>
        <p:blipFill rotWithShape="1">
          <a:blip r:embed="rId5">
            <a:alphaModFix/>
          </a:blip>
          <a:srcRect/>
          <a:stretch/>
        </p:blipFill>
        <p:spPr>
          <a:xfrm>
            <a:off x="4643437" y="4005262"/>
            <a:ext cx="3313112" cy="1944687"/>
          </a:xfrm>
          <a:prstGeom prst="rect">
            <a:avLst/>
          </a:prstGeom>
          <a:noFill/>
          <a:ln>
            <a:noFill/>
          </a:ln>
          <a:effectLst>
            <a:outerShdw blurRad="63500" dist="139700" dir="2700000">
              <a:srgbClr val="333333">
                <a:alpha val="64313"/>
              </a:srgbClr>
            </a:outerShdw>
          </a:effectLst>
        </p:spPr>
      </p:pic>
      <p:pic>
        <p:nvPicPr>
          <p:cNvPr id="145" name="Google Shape;145;p18"/>
          <p:cNvPicPr preferRelativeResize="0"/>
          <p:nvPr/>
        </p:nvPicPr>
        <p:blipFill rotWithShape="1">
          <a:blip r:embed="rId6">
            <a:alphaModFix/>
          </a:blip>
          <a:srcRect/>
          <a:stretch/>
        </p:blipFill>
        <p:spPr>
          <a:xfrm>
            <a:off x="0" y="0"/>
            <a:ext cx="4284662" cy="1262062"/>
          </a:xfrm>
          <a:prstGeom prst="rect">
            <a:avLst/>
          </a:prstGeom>
          <a:noFill/>
          <a:ln>
            <a:noFill/>
          </a:ln>
        </p:spPr>
      </p:pic>
      <p:pic>
        <p:nvPicPr>
          <p:cNvPr id="146" name="Google Shape;146;p18"/>
          <p:cNvPicPr preferRelativeResize="0"/>
          <p:nvPr/>
        </p:nvPicPr>
        <p:blipFill rotWithShape="1">
          <a:blip r:embed="rId7">
            <a:alphaModFix/>
          </a:blip>
          <a:srcRect l="5786"/>
          <a:stretch/>
        </p:blipFill>
        <p:spPr>
          <a:xfrm>
            <a:off x="5651500" y="5621337"/>
            <a:ext cx="3492500" cy="1236662"/>
          </a:xfrm>
          <a:prstGeom prst="rect">
            <a:avLst/>
          </a:prstGeom>
          <a:noFill/>
          <a:ln>
            <a:noFill/>
          </a:ln>
        </p:spPr>
      </p:pic>
      <p:sp>
        <p:nvSpPr>
          <p:cNvPr id="147" name="Google Shape;147;p18"/>
          <p:cNvSpPr txBox="1"/>
          <p:nvPr/>
        </p:nvSpPr>
        <p:spPr>
          <a:xfrm>
            <a:off x="1476375" y="3357562"/>
            <a:ext cx="2447925" cy="3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Retail</a:t>
            </a:r>
            <a:endParaRPr/>
          </a:p>
        </p:txBody>
      </p:sp>
      <p:sp>
        <p:nvSpPr>
          <p:cNvPr id="148" name="Google Shape;148;p18"/>
          <p:cNvSpPr txBox="1"/>
          <p:nvPr/>
        </p:nvSpPr>
        <p:spPr>
          <a:xfrm>
            <a:off x="5292725" y="3357562"/>
            <a:ext cx="2016125" cy="36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Manufacturing</a:t>
            </a:r>
            <a:endParaRPr/>
          </a:p>
        </p:txBody>
      </p:sp>
      <p:sp>
        <p:nvSpPr>
          <p:cNvPr id="149" name="Google Shape;149;p18"/>
          <p:cNvSpPr txBox="1"/>
          <p:nvPr/>
        </p:nvSpPr>
        <p:spPr>
          <a:xfrm>
            <a:off x="1258887" y="6021387"/>
            <a:ext cx="2449512"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Logistics</a:t>
            </a:r>
            <a:endParaRPr/>
          </a:p>
        </p:txBody>
      </p:sp>
      <p:sp>
        <p:nvSpPr>
          <p:cNvPr id="150" name="Google Shape;150;p18"/>
          <p:cNvSpPr txBox="1"/>
          <p:nvPr/>
        </p:nvSpPr>
        <p:spPr>
          <a:xfrm>
            <a:off x="5148262" y="6021387"/>
            <a:ext cx="2447925" cy="369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Head Office</a:t>
            </a:r>
            <a:endParaRPr/>
          </a:p>
        </p:txBody>
      </p:sp>
      <p:pic>
        <p:nvPicPr>
          <p:cNvPr id="151" name="Google Shape;151;p18"/>
          <p:cNvPicPr preferRelativeResize="0"/>
          <p:nvPr/>
        </p:nvPicPr>
        <p:blipFill rotWithShape="1">
          <a:blip r:embed="rId8">
            <a:alphaModFix/>
          </a:blip>
          <a:srcRect/>
          <a:stretch/>
        </p:blipFill>
        <p:spPr>
          <a:xfrm>
            <a:off x="1403350" y="3789362"/>
            <a:ext cx="2663825" cy="2125662"/>
          </a:xfrm>
          <a:prstGeom prst="rect">
            <a:avLst/>
          </a:prstGeom>
          <a:noFill/>
          <a:ln>
            <a:noFill/>
          </a:ln>
        </p:spPr>
      </p:pic>
      <p:sp>
        <p:nvSpPr>
          <p:cNvPr id="152" name="Google Shape;152;p18"/>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a:solidFill>
                  <a:srgbClr val="004E37"/>
                </a:solidFill>
                <a:latin typeface="Calibri"/>
                <a:ea typeface="Calibri"/>
                <a:cs typeface="Calibri"/>
                <a:sym typeface="Calibri"/>
              </a:rPr>
              <a:t>Divisions of Morrisons</a:t>
            </a:r>
            <a:endParaRPr/>
          </a:p>
        </p:txBody>
      </p:sp>
      <p:pic>
        <p:nvPicPr>
          <p:cNvPr id="153" name="Google Shape;153;p18"/>
          <p:cNvPicPr preferRelativeResize="0"/>
          <p:nvPr/>
        </p:nvPicPr>
        <p:blipFill rotWithShape="1">
          <a:blip r:embed="rId9">
            <a:alphaModFix/>
          </a:blip>
          <a:srcRect/>
          <a:stretch/>
        </p:blipFill>
        <p:spPr>
          <a:xfrm>
            <a:off x="179387" y="147637"/>
            <a:ext cx="1082675" cy="473075"/>
          </a:xfrm>
          <a:prstGeom prst="rect">
            <a:avLst/>
          </a:prstGeom>
          <a:noFill/>
          <a:ln>
            <a:noFill/>
          </a:ln>
        </p:spPr>
      </p:pic>
      <p:pic>
        <p:nvPicPr>
          <p:cNvPr id="154" name="Google Shape;154;p18"/>
          <p:cNvPicPr preferRelativeResize="0"/>
          <p:nvPr/>
        </p:nvPicPr>
        <p:blipFill rotWithShape="1">
          <a:blip r:embed="rId10">
            <a:alphaModFix/>
          </a:blip>
          <a:srcRect/>
          <a:stretch/>
        </p:blipFill>
        <p:spPr>
          <a:xfrm>
            <a:off x="7661275" y="6391275"/>
            <a:ext cx="1482725" cy="42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395287" y="5889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strike="noStrike" cap="none">
                <a:solidFill>
                  <a:srgbClr val="004E37"/>
                </a:solidFill>
                <a:latin typeface="Calibri"/>
                <a:ea typeface="Calibri"/>
                <a:cs typeface="Calibri"/>
                <a:sym typeface="Calibri"/>
              </a:rPr>
              <a:t>Our Supply Chain</a:t>
            </a:r>
            <a:endParaRPr/>
          </a:p>
        </p:txBody>
      </p:sp>
      <p:pic>
        <p:nvPicPr>
          <p:cNvPr id="161" name="Google Shape;161;p19"/>
          <p:cNvPicPr preferRelativeResize="0"/>
          <p:nvPr/>
        </p:nvPicPr>
        <p:blipFill rotWithShape="1">
          <a:blip r:embed="rId3">
            <a:alphaModFix/>
          </a:blip>
          <a:srcRect/>
          <a:stretch/>
        </p:blipFill>
        <p:spPr>
          <a:xfrm>
            <a:off x="0" y="0"/>
            <a:ext cx="4284662" cy="1262062"/>
          </a:xfrm>
          <a:prstGeom prst="rect">
            <a:avLst/>
          </a:prstGeom>
          <a:noFill/>
          <a:ln>
            <a:noFill/>
          </a:ln>
        </p:spPr>
      </p:pic>
      <p:pic>
        <p:nvPicPr>
          <p:cNvPr id="162" name="Google Shape;162;p19"/>
          <p:cNvPicPr preferRelativeResize="0"/>
          <p:nvPr/>
        </p:nvPicPr>
        <p:blipFill rotWithShape="1">
          <a:blip r:embed="rId4">
            <a:alphaModFix/>
          </a:blip>
          <a:srcRect l="5786"/>
          <a:stretch/>
        </p:blipFill>
        <p:spPr>
          <a:xfrm>
            <a:off x="5651500" y="5621337"/>
            <a:ext cx="3492500" cy="1236662"/>
          </a:xfrm>
          <a:prstGeom prst="rect">
            <a:avLst/>
          </a:prstGeom>
          <a:noFill/>
          <a:ln>
            <a:noFill/>
          </a:ln>
        </p:spPr>
      </p:pic>
      <p:pic>
        <p:nvPicPr>
          <p:cNvPr id="163" name="Google Shape;163;p19"/>
          <p:cNvPicPr preferRelativeResize="0"/>
          <p:nvPr/>
        </p:nvPicPr>
        <p:blipFill rotWithShape="1">
          <a:blip r:embed="rId5">
            <a:alphaModFix/>
          </a:blip>
          <a:srcRect/>
          <a:stretch/>
        </p:blipFill>
        <p:spPr>
          <a:xfrm>
            <a:off x="900112" y="1989137"/>
            <a:ext cx="7981950" cy="1774825"/>
          </a:xfrm>
          <a:prstGeom prst="rect">
            <a:avLst/>
          </a:prstGeom>
          <a:noFill/>
          <a:ln>
            <a:noFill/>
          </a:ln>
        </p:spPr>
      </p:pic>
      <p:pic>
        <p:nvPicPr>
          <p:cNvPr id="164" name="Google Shape;164;p19"/>
          <p:cNvPicPr preferRelativeResize="0"/>
          <p:nvPr/>
        </p:nvPicPr>
        <p:blipFill rotWithShape="1">
          <a:blip r:embed="rId6">
            <a:alphaModFix/>
          </a:blip>
          <a:srcRect/>
          <a:stretch/>
        </p:blipFill>
        <p:spPr>
          <a:xfrm>
            <a:off x="900112" y="3721100"/>
            <a:ext cx="7480300" cy="1325562"/>
          </a:xfrm>
          <a:prstGeom prst="rect">
            <a:avLst/>
          </a:prstGeom>
          <a:noFill/>
          <a:ln>
            <a:noFill/>
          </a:ln>
        </p:spPr>
      </p:pic>
      <p:sp>
        <p:nvSpPr>
          <p:cNvPr id="165" name="Google Shape;165;p19"/>
          <p:cNvSpPr/>
          <p:nvPr/>
        </p:nvSpPr>
        <p:spPr>
          <a:xfrm>
            <a:off x="3594100" y="5173662"/>
            <a:ext cx="2465387" cy="619125"/>
          </a:xfrm>
          <a:prstGeom prst="roundRect">
            <a:avLst>
              <a:gd name="adj" fmla="val 16667"/>
            </a:avLst>
          </a:prstGeom>
          <a:solidFill>
            <a:srgbClr val="B6D7A8"/>
          </a:solidFill>
          <a:ln w="9525" cap="flat" cmpd="sng">
            <a:solidFill>
              <a:srgbClr val="38761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a:solidFill>
                  <a:srgbClr val="000000"/>
                </a:solidFill>
                <a:latin typeface="Arial"/>
                <a:ea typeface="Arial"/>
                <a:cs typeface="Arial"/>
                <a:sym typeface="Arial"/>
              </a:rPr>
              <a:t>“Field to Fork” Process</a:t>
            </a:r>
            <a:endParaRPr/>
          </a:p>
        </p:txBody>
      </p:sp>
      <p:pic>
        <p:nvPicPr>
          <p:cNvPr id="166" name="Google Shape;166;p19"/>
          <p:cNvPicPr preferRelativeResize="0"/>
          <p:nvPr/>
        </p:nvPicPr>
        <p:blipFill rotWithShape="1">
          <a:blip r:embed="rId7">
            <a:alphaModFix/>
          </a:blip>
          <a:srcRect/>
          <a:stretch/>
        </p:blipFill>
        <p:spPr>
          <a:xfrm>
            <a:off x="179387" y="147637"/>
            <a:ext cx="1082675" cy="473075"/>
          </a:xfrm>
          <a:prstGeom prst="rect">
            <a:avLst/>
          </a:prstGeom>
          <a:noFill/>
          <a:ln>
            <a:noFill/>
          </a:ln>
        </p:spPr>
      </p:pic>
      <p:pic>
        <p:nvPicPr>
          <p:cNvPr id="167" name="Google Shape;167;p19"/>
          <p:cNvPicPr preferRelativeResize="0"/>
          <p:nvPr/>
        </p:nvPicPr>
        <p:blipFill rotWithShape="1">
          <a:blip r:embed="rId8">
            <a:alphaModFix/>
          </a:blip>
          <a:srcRect/>
          <a:stretch/>
        </p:blipFill>
        <p:spPr>
          <a:xfrm>
            <a:off x="7596187" y="6372225"/>
            <a:ext cx="1547812" cy="44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0"/>
          <p:cNvPicPr preferRelativeResize="0"/>
          <p:nvPr/>
        </p:nvPicPr>
        <p:blipFill rotWithShape="1">
          <a:blip r:embed="rId3">
            <a:alphaModFix/>
          </a:blip>
          <a:srcRect/>
          <a:stretch/>
        </p:blipFill>
        <p:spPr>
          <a:xfrm>
            <a:off x="0" y="0"/>
            <a:ext cx="4284662" cy="1262062"/>
          </a:xfrm>
          <a:prstGeom prst="rect">
            <a:avLst/>
          </a:prstGeom>
          <a:noFill/>
          <a:ln>
            <a:noFill/>
          </a:ln>
        </p:spPr>
      </p:pic>
      <p:pic>
        <p:nvPicPr>
          <p:cNvPr id="174" name="Google Shape;174;p20"/>
          <p:cNvPicPr preferRelativeResize="0"/>
          <p:nvPr/>
        </p:nvPicPr>
        <p:blipFill rotWithShape="1">
          <a:blip r:embed="rId4">
            <a:alphaModFix/>
          </a:blip>
          <a:srcRect l="5786"/>
          <a:stretch/>
        </p:blipFill>
        <p:spPr>
          <a:xfrm>
            <a:off x="5651500" y="5621337"/>
            <a:ext cx="3492500" cy="1236662"/>
          </a:xfrm>
          <a:prstGeom prst="rect">
            <a:avLst/>
          </a:prstGeom>
          <a:noFill/>
          <a:ln>
            <a:noFill/>
          </a:ln>
        </p:spPr>
      </p:pic>
      <p:pic>
        <p:nvPicPr>
          <p:cNvPr id="175" name="Google Shape;175;p20"/>
          <p:cNvPicPr preferRelativeResize="0"/>
          <p:nvPr/>
        </p:nvPicPr>
        <p:blipFill rotWithShape="1">
          <a:blip r:embed="rId5">
            <a:alphaModFix/>
          </a:blip>
          <a:srcRect/>
          <a:stretch/>
        </p:blipFill>
        <p:spPr>
          <a:xfrm>
            <a:off x="179387" y="147637"/>
            <a:ext cx="1082675" cy="473075"/>
          </a:xfrm>
          <a:prstGeom prst="rect">
            <a:avLst/>
          </a:prstGeom>
          <a:noFill/>
          <a:ln>
            <a:noFill/>
          </a:ln>
        </p:spPr>
      </p:pic>
      <p:pic>
        <p:nvPicPr>
          <p:cNvPr id="176" name="Google Shape;176;p20"/>
          <p:cNvPicPr preferRelativeResize="0"/>
          <p:nvPr/>
        </p:nvPicPr>
        <p:blipFill rotWithShape="1">
          <a:blip r:embed="rId6">
            <a:alphaModFix/>
          </a:blip>
          <a:srcRect/>
          <a:stretch/>
        </p:blipFill>
        <p:spPr>
          <a:xfrm>
            <a:off x="7661275" y="6391275"/>
            <a:ext cx="1482725" cy="425450"/>
          </a:xfrm>
          <a:prstGeom prst="rect">
            <a:avLst/>
          </a:prstGeom>
          <a:noFill/>
          <a:ln>
            <a:noFill/>
          </a:ln>
        </p:spPr>
      </p:pic>
      <p:pic>
        <p:nvPicPr>
          <p:cNvPr id="177" name="Google Shape;177;p20">
            <a:hlinkClick r:id="rId7"/>
          </p:cNvPr>
          <p:cNvPicPr preferRelativeResize="0"/>
          <p:nvPr/>
        </p:nvPicPr>
        <p:blipFill>
          <a:blip r:embed="rId8">
            <a:alphaModFix/>
          </a:blip>
          <a:stretch>
            <a:fillRect/>
          </a:stretch>
        </p:blipFill>
        <p:spPr>
          <a:xfrm>
            <a:off x="1343925" y="857250"/>
            <a:ext cx="685800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39750" y="6096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strike="noStrike" cap="none">
                <a:solidFill>
                  <a:srgbClr val="004E37"/>
                </a:solidFill>
                <a:latin typeface="Calibri"/>
                <a:ea typeface="Calibri"/>
                <a:cs typeface="Calibri"/>
                <a:sym typeface="Calibri"/>
              </a:rPr>
              <a:t>Manufacturing facts</a:t>
            </a:r>
            <a:endParaRPr/>
          </a:p>
        </p:txBody>
      </p:sp>
      <p:pic>
        <p:nvPicPr>
          <p:cNvPr id="184" name="Google Shape;184;p21"/>
          <p:cNvPicPr preferRelativeResize="0"/>
          <p:nvPr/>
        </p:nvPicPr>
        <p:blipFill rotWithShape="1">
          <a:blip r:embed="rId3">
            <a:alphaModFix/>
          </a:blip>
          <a:srcRect/>
          <a:stretch/>
        </p:blipFill>
        <p:spPr>
          <a:xfrm>
            <a:off x="0" y="0"/>
            <a:ext cx="4572000" cy="1347787"/>
          </a:xfrm>
          <a:prstGeom prst="rect">
            <a:avLst/>
          </a:prstGeom>
          <a:noFill/>
          <a:ln>
            <a:noFill/>
          </a:ln>
        </p:spPr>
      </p:pic>
      <p:pic>
        <p:nvPicPr>
          <p:cNvPr id="185" name="Google Shape;185;p21"/>
          <p:cNvPicPr preferRelativeResize="0"/>
          <p:nvPr/>
        </p:nvPicPr>
        <p:blipFill rotWithShape="1">
          <a:blip r:embed="rId4">
            <a:alphaModFix/>
          </a:blip>
          <a:srcRect l="5786"/>
          <a:stretch/>
        </p:blipFill>
        <p:spPr>
          <a:xfrm>
            <a:off x="5292725" y="5492750"/>
            <a:ext cx="3851275" cy="1365250"/>
          </a:xfrm>
          <a:prstGeom prst="rect">
            <a:avLst/>
          </a:prstGeom>
          <a:noFill/>
          <a:ln>
            <a:noFill/>
          </a:ln>
        </p:spPr>
      </p:pic>
      <p:pic>
        <p:nvPicPr>
          <p:cNvPr id="186" name="Google Shape;186;p21"/>
          <p:cNvPicPr preferRelativeResize="0"/>
          <p:nvPr/>
        </p:nvPicPr>
        <p:blipFill rotWithShape="1">
          <a:blip r:embed="rId5">
            <a:alphaModFix/>
          </a:blip>
          <a:srcRect/>
          <a:stretch/>
        </p:blipFill>
        <p:spPr>
          <a:xfrm>
            <a:off x="179387" y="147637"/>
            <a:ext cx="1082675" cy="473075"/>
          </a:xfrm>
          <a:prstGeom prst="rect">
            <a:avLst/>
          </a:prstGeom>
          <a:noFill/>
          <a:ln>
            <a:noFill/>
          </a:ln>
        </p:spPr>
      </p:pic>
      <p:pic>
        <p:nvPicPr>
          <p:cNvPr id="187" name="Google Shape;187;p21"/>
          <p:cNvPicPr preferRelativeResize="0"/>
          <p:nvPr/>
        </p:nvPicPr>
        <p:blipFill rotWithShape="1">
          <a:blip r:embed="rId6">
            <a:alphaModFix/>
          </a:blip>
          <a:srcRect/>
          <a:stretch/>
        </p:blipFill>
        <p:spPr>
          <a:xfrm>
            <a:off x="7596187" y="6372225"/>
            <a:ext cx="1547812" cy="444500"/>
          </a:xfrm>
          <a:prstGeom prst="rect">
            <a:avLst/>
          </a:prstGeom>
          <a:noFill/>
          <a:ln>
            <a:noFill/>
          </a:ln>
        </p:spPr>
      </p:pic>
      <p:pic>
        <p:nvPicPr>
          <p:cNvPr id="188" name="Google Shape;188;p21"/>
          <p:cNvPicPr preferRelativeResize="0"/>
          <p:nvPr/>
        </p:nvPicPr>
        <p:blipFill rotWithShape="1">
          <a:blip r:embed="rId7">
            <a:alphaModFix/>
          </a:blip>
          <a:srcRect/>
          <a:stretch/>
        </p:blipFill>
        <p:spPr>
          <a:xfrm>
            <a:off x="4211637" y="2487612"/>
            <a:ext cx="4475162" cy="2597150"/>
          </a:xfrm>
          <a:prstGeom prst="rect">
            <a:avLst/>
          </a:prstGeom>
          <a:noFill/>
          <a:ln w="38100" cap="flat" cmpd="sng">
            <a:solidFill>
              <a:srgbClr val="FFBC00"/>
            </a:solidFill>
            <a:prstDash val="solid"/>
            <a:round/>
            <a:headEnd type="none" w="sm" len="sm"/>
            <a:tailEnd type="none" w="sm" len="sm"/>
          </a:ln>
        </p:spPr>
      </p:pic>
      <p:sp>
        <p:nvSpPr>
          <p:cNvPr id="189" name="Google Shape;189;p21"/>
          <p:cNvSpPr txBox="1"/>
          <p:nvPr/>
        </p:nvSpPr>
        <p:spPr>
          <a:xfrm>
            <a:off x="684212" y="2454275"/>
            <a:ext cx="2951162" cy="2774950"/>
          </a:xfrm>
          <a:prstGeom prst="rect">
            <a:avLst/>
          </a:prstGeom>
          <a:noFill/>
          <a:ln>
            <a:noFill/>
          </a:ln>
        </p:spPr>
        <p:txBody>
          <a:bodyPr spcFirstLastPara="1" wrap="square" lIns="91425" tIns="45700" rIns="91425" bIns="45700" anchor="t" anchorCtr="0">
            <a:noAutofit/>
          </a:bodyPr>
          <a:lstStyle/>
          <a:p>
            <a:pPr marL="285750" marR="0" lvl="0" indent="-222250" algn="l" rtl="0">
              <a:lnSpc>
                <a:spcPct val="100000"/>
              </a:lnSpc>
              <a:spcBef>
                <a:spcPts val="0"/>
              </a:spcBef>
              <a:spcAft>
                <a:spcPts val="0"/>
              </a:spcAft>
              <a:buClr>
                <a:srgbClr val="004E37"/>
              </a:buClr>
              <a:buSzPts val="100"/>
              <a:buFont typeface="Arial"/>
              <a:buChar char="•"/>
            </a:pPr>
            <a:r>
              <a:rPr lang="en-US" sz="1800" b="0" i="0" u="none">
                <a:solidFill>
                  <a:srgbClr val="004E37"/>
                </a:solidFill>
                <a:latin typeface="Arial"/>
                <a:ea typeface="Arial"/>
                <a:cs typeface="Arial"/>
                <a:sym typeface="Arial"/>
              </a:rPr>
              <a:t>How many sausages do we produce a year?</a:t>
            </a:r>
            <a:endParaRPr/>
          </a:p>
          <a:p>
            <a:pPr marL="285750" marR="0" lvl="0" indent="-222250" algn="l" rtl="0">
              <a:lnSpc>
                <a:spcPct val="100000"/>
              </a:lnSpc>
              <a:spcBef>
                <a:spcPts val="0"/>
              </a:spcBef>
              <a:spcAft>
                <a:spcPts val="0"/>
              </a:spcAft>
              <a:buClr>
                <a:schemeClr val="dk1"/>
              </a:buClr>
              <a:buSzPts val="1800"/>
              <a:buFont typeface="Arial"/>
              <a:buNone/>
            </a:pPr>
            <a:endParaRPr sz="1800" b="0" i="0" u="none">
              <a:solidFill>
                <a:srgbClr val="004E37"/>
              </a:solidFill>
              <a:latin typeface="Arial"/>
              <a:ea typeface="Arial"/>
              <a:cs typeface="Arial"/>
              <a:sym typeface="Arial"/>
            </a:endParaRPr>
          </a:p>
          <a:p>
            <a:pPr marL="285750" marR="0" lvl="0" indent="-222250" algn="l" rtl="0">
              <a:lnSpc>
                <a:spcPct val="100000"/>
              </a:lnSpc>
              <a:spcBef>
                <a:spcPts val="0"/>
              </a:spcBef>
              <a:spcAft>
                <a:spcPts val="0"/>
              </a:spcAft>
              <a:buClr>
                <a:srgbClr val="004E37"/>
              </a:buClr>
              <a:buSzPts val="100"/>
              <a:buFont typeface="Arial"/>
              <a:buChar char="•"/>
            </a:pPr>
            <a:r>
              <a:rPr lang="en-US" sz="1800" b="0" i="0" u="none">
                <a:solidFill>
                  <a:srgbClr val="004E37"/>
                </a:solidFill>
                <a:latin typeface="Arial"/>
                <a:ea typeface="Arial"/>
                <a:cs typeface="Arial"/>
                <a:sym typeface="Arial"/>
              </a:rPr>
              <a:t>What weight of cheese do we manufacture per year?</a:t>
            </a:r>
            <a:endParaRPr/>
          </a:p>
          <a:p>
            <a:pPr marL="285750" marR="0" lvl="0" indent="-222250" algn="l" rtl="0">
              <a:lnSpc>
                <a:spcPct val="100000"/>
              </a:lnSpc>
              <a:spcBef>
                <a:spcPts val="0"/>
              </a:spcBef>
              <a:spcAft>
                <a:spcPts val="0"/>
              </a:spcAft>
              <a:buClr>
                <a:schemeClr val="dk1"/>
              </a:buClr>
              <a:buSzPts val="1800"/>
              <a:buFont typeface="Arial"/>
              <a:buNone/>
            </a:pPr>
            <a:endParaRPr sz="1800" b="0" i="0" u="none">
              <a:solidFill>
                <a:srgbClr val="004E37"/>
              </a:solidFill>
              <a:latin typeface="Arial"/>
              <a:ea typeface="Arial"/>
              <a:cs typeface="Arial"/>
              <a:sym typeface="Arial"/>
            </a:endParaRPr>
          </a:p>
          <a:p>
            <a:pPr marL="285750" marR="0" lvl="0" indent="-222250" algn="l" rtl="0">
              <a:lnSpc>
                <a:spcPct val="100000"/>
              </a:lnSpc>
              <a:spcBef>
                <a:spcPts val="0"/>
              </a:spcBef>
              <a:spcAft>
                <a:spcPts val="0"/>
              </a:spcAft>
              <a:buClr>
                <a:srgbClr val="004E37"/>
              </a:buClr>
              <a:buSzPts val="100"/>
              <a:buFont typeface="Arial"/>
              <a:buChar char="•"/>
            </a:pPr>
            <a:r>
              <a:rPr lang="en-US" sz="1800" b="0" i="0" u="none">
                <a:solidFill>
                  <a:srgbClr val="004E37"/>
                </a:solidFill>
                <a:latin typeface="Arial"/>
                <a:ea typeface="Arial"/>
                <a:cs typeface="Arial"/>
                <a:sym typeface="Arial"/>
              </a:rPr>
              <a:t>How many pies do we produce a year?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2"/>
          <p:cNvPicPr preferRelativeResize="0"/>
          <p:nvPr/>
        </p:nvPicPr>
        <p:blipFill rotWithShape="1">
          <a:blip r:embed="rId3">
            <a:alphaModFix/>
          </a:blip>
          <a:srcRect/>
          <a:stretch/>
        </p:blipFill>
        <p:spPr>
          <a:xfrm>
            <a:off x="0" y="0"/>
            <a:ext cx="4572000" cy="1347787"/>
          </a:xfrm>
          <a:prstGeom prst="rect">
            <a:avLst/>
          </a:prstGeom>
          <a:noFill/>
          <a:ln>
            <a:noFill/>
          </a:ln>
        </p:spPr>
      </p:pic>
      <p:pic>
        <p:nvPicPr>
          <p:cNvPr id="196" name="Google Shape;196;p22"/>
          <p:cNvPicPr preferRelativeResize="0"/>
          <p:nvPr/>
        </p:nvPicPr>
        <p:blipFill rotWithShape="1">
          <a:blip r:embed="rId4">
            <a:alphaModFix/>
          </a:blip>
          <a:srcRect l="5786"/>
          <a:stretch/>
        </p:blipFill>
        <p:spPr>
          <a:xfrm>
            <a:off x="5292725" y="5492750"/>
            <a:ext cx="3851275" cy="1365250"/>
          </a:xfrm>
          <a:prstGeom prst="rect">
            <a:avLst/>
          </a:prstGeom>
          <a:noFill/>
          <a:ln>
            <a:noFill/>
          </a:ln>
        </p:spPr>
      </p:pic>
      <p:pic>
        <p:nvPicPr>
          <p:cNvPr id="197" name="Google Shape;197;p22"/>
          <p:cNvPicPr preferRelativeResize="0"/>
          <p:nvPr/>
        </p:nvPicPr>
        <p:blipFill rotWithShape="1">
          <a:blip r:embed="rId5">
            <a:alphaModFix/>
          </a:blip>
          <a:srcRect/>
          <a:stretch/>
        </p:blipFill>
        <p:spPr>
          <a:xfrm>
            <a:off x="1187450" y="1268412"/>
            <a:ext cx="3097212" cy="1654175"/>
          </a:xfrm>
          <a:prstGeom prst="rect">
            <a:avLst/>
          </a:prstGeom>
          <a:noFill/>
          <a:ln>
            <a:noFill/>
          </a:ln>
        </p:spPr>
      </p:pic>
      <p:pic>
        <p:nvPicPr>
          <p:cNvPr id="198" name="Google Shape;198;p22"/>
          <p:cNvPicPr preferRelativeResize="0"/>
          <p:nvPr/>
        </p:nvPicPr>
        <p:blipFill rotWithShape="1">
          <a:blip r:embed="rId6">
            <a:alphaModFix/>
          </a:blip>
          <a:srcRect/>
          <a:stretch/>
        </p:blipFill>
        <p:spPr>
          <a:xfrm>
            <a:off x="5364162" y="1268412"/>
            <a:ext cx="2392362" cy="1793875"/>
          </a:xfrm>
          <a:prstGeom prst="rect">
            <a:avLst/>
          </a:prstGeom>
          <a:noFill/>
          <a:ln>
            <a:noFill/>
          </a:ln>
        </p:spPr>
      </p:pic>
      <p:pic>
        <p:nvPicPr>
          <p:cNvPr id="199" name="Google Shape;199;p22"/>
          <p:cNvPicPr preferRelativeResize="0"/>
          <p:nvPr/>
        </p:nvPicPr>
        <p:blipFill rotWithShape="1">
          <a:blip r:embed="rId7">
            <a:alphaModFix/>
          </a:blip>
          <a:srcRect/>
          <a:stretch/>
        </p:blipFill>
        <p:spPr>
          <a:xfrm>
            <a:off x="5219700" y="3573462"/>
            <a:ext cx="2743200" cy="1743075"/>
          </a:xfrm>
          <a:prstGeom prst="rect">
            <a:avLst/>
          </a:prstGeom>
          <a:noFill/>
          <a:ln>
            <a:noFill/>
          </a:ln>
        </p:spPr>
      </p:pic>
      <p:sp>
        <p:nvSpPr>
          <p:cNvPr id="207" name="Google Shape;207;p22"/>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a:solidFill>
                  <a:srgbClr val="004E37"/>
                </a:solidFill>
                <a:latin typeface="Calibri"/>
                <a:ea typeface="Calibri"/>
                <a:cs typeface="Calibri"/>
                <a:sym typeface="Calibri"/>
              </a:rPr>
              <a:t>Stockton RDC</a:t>
            </a:r>
            <a:endParaRPr/>
          </a:p>
        </p:txBody>
      </p:sp>
      <p:pic>
        <p:nvPicPr>
          <p:cNvPr id="208" name="Google Shape;208;p22"/>
          <p:cNvPicPr preferRelativeResize="0"/>
          <p:nvPr/>
        </p:nvPicPr>
        <p:blipFill rotWithShape="1">
          <a:blip r:embed="rId8">
            <a:alphaModFix/>
          </a:blip>
          <a:srcRect/>
          <a:stretch/>
        </p:blipFill>
        <p:spPr>
          <a:xfrm>
            <a:off x="179387" y="147637"/>
            <a:ext cx="1082675" cy="473075"/>
          </a:xfrm>
          <a:prstGeom prst="rect">
            <a:avLst/>
          </a:prstGeom>
          <a:noFill/>
          <a:ln>
            <a:noFill/>
          </a:ln>
        </p:spPr>
      </p:pic>
      <p:pic>
        <p:nvPicPr>
          <p:cNvPr id="209" name="Google Shape;209;p22"/>
          <p:cNvPicPr preferRelativeResize="0"/>
          <p:nvPr/>
        </p:nvPicPr>
        <p:blipFill rotWithShape="1">
          <a:blip r:embed="rId9">
            <a:alphaModFix/>
          </a:blip>
          <a:srcRect/>
          <a:stretch/>
        </p:blipFill>
        <p:spPr>
          <a:xfrm>
            <a:off x="7596187" y="6372225"/>
            <a:ext cx="1547812" cy="444500"/>
          </a:xfrm>
          <a:prstGeom prst="rect">
            <a:avLst/>
          </a:prstGeom>
          <a:noFill/>
          <a:ln>
            <a:noFill/>
          </a:ln>
        </p:spPr>
      </p:pic>
      <p:grpSp>
        <p:nvGrpSpPr>
          <p:cNvPr id="18" name="Group 17"/>
          <p:cNvGrpSpPr>
            <a:grpSpLocks/>
          </p:cNvGrpSpPr>
          <p:nvPr/>
        </p:nvGrpSpPr>
        <p:grpSpPr bwMode="auto">
          <a:xfrm>
            <a:off x="1187450" y="3313216"/>
            <a:ext cx="3097212" cy="3290180"/>
            <a:chOff x="106860975" y="111355917"/>
            <a:chExt cx="3794025" cy="3844612"/>
          </a:xfrm>
        </p:grpSpPr>
        <p:pic>
          <p:nvPicPr>
            <p:cNvPr id="19" name="Picture 18"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25650" y="114239376"/>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 name="Picture 19"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390325" y="113278223"/>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1" name="Picture 20"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25650" y="113278223"/>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21"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60975" y="113278223"/>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390325" y="112317070"/>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4" name="Picture 23"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25650" y="112317070"/>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60975" y="112317070"/>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6" name="Picture 25"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390325" y="111355917"/>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7" name="Picture 26"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25650" y="111355917"/>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Picture 27"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60975" y="111355917"/>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28" descr="football pitc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860975" y="114239376"/>
              <a:ext cx="1264675" cy="9611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611187" y="45878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4E37"/>
              </a:buClr>
              <a:buSzPts val="4400"/>
              <a:buFont typeface="Calibri"/>
              <a:buNone/>
            </a:pPr>
            <a:r>
              <a:rPr lang="en-US" sz="4400" b="1" i="0" u="none" strike="noStrike" cap="none">
                <a:solidFill>
                  <a:srgbClr val="004E37"/>
                </a:solidFill>
                <a:latin typeface="Calibri"/>
                <a:ea typeface="Calibri"/>
                <a:cs typeface="Calibri"/>
                <a:sym typeface="Calibri"/>
              </a:rPr>
              <a:t>What jobs are available in Logistics?</a:t>
            </a:r>
            <a:endParaRPr/>
          </a:p>
        </p:txBody>
      </p:sp>
      <p:pic>
        <p:nvPicPr>
          <p:cNvPr id="217" name="Google Shape;217;p23"/>
          <p:cNvPicPr preferRelativeResize="0"/>
          <p:nvPr/>
        </p:nvPicPr>
        <p:blipFill rotWithShape="1">
          <a:blip r:embed="rId3">
            <a:alphaModFix/>
          </a:blip>
          <a:srcRect/>
          <a:stretch/>
        </p:blipFill>
        <p:spPr>
          <a:xfrm>
            <a:off x="0" y="19050"/>
            <a:ext cx="4572000" cy="1347787"/>
          </a:xfrm>
          <a:prstGeom prst="rect">
            <a:avLst/>
          </a:prstGeom>
          <a:noFill/>
          <a:ln>
            <a:noFill/>
          </a:ln>
        </p:spPr>
      </p:pic>
      <p:pic>
        <p:nvPicPr>
          <p:cNvPr id="218" name="Google Shape;218;p23"/>
          <p:cNvPicPr preferRelativeResize="0"/>
          <p:nvPr/>
        </p:nvPicPr>
        <p:blipFill rotWithShape="1">
          <a:blip r:embed="rId4">
            <a:alphaModFix/>
          </a:blip>
          <a:srcRect l="5786"/>
          <a:stretch/>
        </p:blipFill>
        <p:spPr>
          <a:xfrm>
            <a:off x="5292725" y="5492750"/>
            <a:ext cx="3851275" cy="1365250"/>
          </a:xfrm>
          <a:prstGeom prst="rect">
            <a:avLst/>
          </a:prstGeom>
          <a:noFill/>
          <a:ln>
            <a:noFill/>
          </a:ln>
        </p:spPr>
      </p:pic>
      <p:pic>
        <p:nvPicPr>
          <p:cNvPr id="219" name="Google Shape;219;p23"/>
          <p:cNvPicPr preferRelativeResize="0"/>
          <p:nvPr/>
        </p:nvPicPr>
        <p:blipFill rotWithShape="1">
          <a:blip r:embed="rId5">
            <a:alphaModFix/>
          </a:blip>
          <a:srcRect/>
          <a:stretch/>
        </p:blipFill>
        <p:spPr>
          <a:xfrm>
            <a:off x="457200" y="1806575"/>
            <a:ext cx="4252912" cy="2701925"/>
          </a:xfrm>
          <a:prstGeom prst="rect">
            <a:avLst/>
          </a:prstGeom>
          <a:noFill/>
          <a:ln>
            <a:noFill/>
          </a:ln>
        </p:spPr>
      </p:pic>
      <p:pic>
        <p:nvPicPr>
          <p:cNvPr id="220" name="Google Shape;220;p23"/>
          <p:cNvPicPr preferRelativeResize="0"/>
          <p:nvPr/>
        </p:nvPicPr>
        <p:blipFill rotWithShape="1">
          <a:blip r:embed="rId6">
            <a:alphaModFix/>
          </a:blip>
          <a:srcRect l="3508" t="6418" r="3171" b="5171"/>
          <a:stretch/>
        </p:blipFill>
        <p:spPr>
          <a:xfrm>
            <a:off x="4200525" y="3822700"/>
            <a:ext cx="4456112" cy="2352675"/>
          </a:xfrm>
          <a:prstGeom prst="rect">
            <a:avLst/>
          </a:prstGeom>
          <a:noFill/>
          <a:ln>
            <a:noFill/>
          </a:ln>
        </p:spPr>
      </p:pic>
      <p:pic>
        <p:nvPicPr>
          <p:cNvPr id="221" name="Google Shape;221;p23"/>
          <p:cNvPicPr preferRelativeResize="0"/>
          <p:nvPr/>
        </p:nvPicPr>
        <p:blipFill rotWithShape="1">
          <a:blip r:embed="rId7">
            <a:alphaModFix/>
          </a:blip>
          <a:srcRect/>
          <a:stretch/>
        </p:blipFill>
        <p:spPr>
          <a:xfrm>
            <a:off x="179387" y="147637"/>
            <a:ext cx="1082675" cy="473075"/>
          </a:xfrm>
          <a:prstGeom prst="rect">
            <a:avLst/>
          </a:prstGeom>
          <a:noFill/>
          <a:ln>
            <a:noFill/>
          </a:ln>
        </p:spPr>
      </p:pic>
      <p:pic>
        <p:nvPicPr>
          <p:cNvPr id="222" name="Google Shape;222;p23"/>
          <p:cNvPicPr preferRelativeResize="0"/>
          <p:nvPr/>
        </p:nvPicPr>
        <p:blipFill rotWithShape="1">
          <a:blip r:embed="rId8">
            <a:alphaModFix/>
          </a:blip>
          <a:srcRect/>
          <a:stretch/>
        </p:blipFill>
        <p:spPr>
          <a:xfrm>
            <a:off x="7596187" y="6372225"/>
            <a:ext cx="1547812" cy="4445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828</Words>
  <Application>Microsoft Office PowerPoint</Application>
  <PresentationFormat>On-screen Show (4:3)</PresentationFormat>
  <Paragraphs>97</Paragraphs>
  <Slides>11</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1_Office Theme</vt:lpstr>
      <vt:lpstr>Office Theme</vt:lpstr>
      <vt:lpstr>PowerPoint Presentation</vt:lpstr>
      <vt:lpstr>PowerPoint Presentation</vt:lpstr>
      <vt:lpstr>Core Purpose – Why we do what we do?</vt:lpstr>
      <vt:lpstr>PowerPoint Presentation</vt:lpstr>
      <vt:lpstr>Our Supply Chain</vt:lpstr>
      <vt:lpstr>PowerPoint Presentation</vt:lpstr>
      <vt:lpstr>Manufacturing facts</vt:lpstr>
      <vt:lpstr>PowerPoint Presentation</vt:lpstr>
      <vt:lpstr>What jobs are available in Logistics?</vt:lpstr>
      <vt:lpstr>What jobs are available in Logistics?</vt:lpstr>
      <vt:lpstr>A wide range of jobs available within the whole of Morrisons?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Kime</dc:creator>
  <cp:lastModifiedBy>Kelly Dillon</cp:lastModifiedBy>
  <cp:revision>3</cp:revision>
  <dcterms:modified xsi:type="dcterms:W3CDTF">2021-02-15T14:09:55Z</dcterms:modified>
</cp:coreProperties>
</file>