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slideLayouts/slideLayout15.xml" ContentType="application/vnd.openxmlformats-officedocument.presentationml.slideLayout+xml"/>
  <Override PartName="/ppt/theme/theme13.xml" ContentType="application/vnd.openxmlformats-officedocument.theme+xml"/>
  <Override PartName="/ppt/slideLayouts/slideLayout16.xml" ContentType="application/vnd.openxmlformats-officedocument.presentationml.slideLayout+xml"/>
  <Override PartName="/ppt/theme/theme14.xml" ContentType="application/vnd.openxmlformats-officedocument.theme+xml"/>
  <Override PartName="/ppt/slideLayouts/slideLayout17.xml" ContentType="application/vnd.openxmlformats-officedocument.presentationml.slideLayout+xml"/>
  <Override PartName="/ppt/theme/theme15.xml" ContentType="application/vnd.openxmlformats-officedocument.theme+xml"/>
  <Override PartName="/ppt/slideLayouts/slideLayout1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4" r:id="rId3"/>
    <p:sldMasterId id="2147483660" r:id="rId4"/>
    <p:sldMasterId id="2147483663" r:id="rId5"/>
    <p:sldMasterId id="2147483665" r:id="rId6"/>
    <p:sldMasterId id="2147483667" r:id="rId7"/>
    <p:sldMasterId id="2147483669" r:id="rId8"/>
    <p:sldMasterId id="2147483671" r:id="rId9"/>
    <p:sldMasterId id="2147483673" r:id="rId10"/>
    <p:sldMasterId id="2147483675" r:id="rId11"/>
    <p:sldMasterId id="2147483677" r:id="rId12"/>
    <p:sldMasterId id="2147483679" r:id="rId13"/>
    <p:sldMasterId id="2147483681" r:id="rId14"/>
    <p:sldMasterId id="2147483683" r:id="rId15"/>
    <p:sldMasterId id="2147483686" r:id="rId16"/>
  </p:sldMasterIdLst>
  <p:notesMasterIdLst>
    <p:notesMasterId r:id="rId26"/>
  </p:notesMasterIdLst>
  <p:sldIdLst>
    <p:sldId id="266" r:id="rId17"/>
    <p:sldId id="270" r:id="rId18"/>
    <p:sldId id="272" r:id="rId19"/>
    <p:sldId id="273" r:id="rId20"/>
    <p:sldId id="276" r:id="rId21"/>
    <p:sldId id="277" r:id="rId22"/>
    <p:sldId id="278"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Jobson" initials="MJ" lastIdx="17" clrIdx="0">
    <p:extLst>
      <p:ext uri="{19B8F6BF-5375-455C-9EA6-DF929625EA0E}">
        <p15:presenceInfo xmlns:p15="http://schemas.microsoft.com/office/powerpoint/2012/main" userId="S::mjobson@careersandenterprise.co.uk::bb001ab6-dd99-4b09-874d-ddf5a90bdfd2" providerId="AD"/>
      </p:ext>
    </p:extLst>
  </p:cmAuthor>
  <p:cmAuthor id="2" name="Tanya Fihosy" initials="TF" lastIdx="36" clrIdx="1">
    <p:extLst>
      <p:ext uri="{19B8F6BF-5375-455C-9EA6-DF929625EA0E}">
        <p15:presenceInfo xmlns:p15="http://schemas.microsoft.com/office/powerpoint/2012/main" userId="S::tfihosy@careersandenterprise.co.uk::f632ff57-f791-4690-a39a-de25048db504" providerId="AD"/>
      </p:ext>
    </p:extLst>
  </p:cmAuthor>
  <p:cmAuthor id="3" name="Diana Scutelnicu" initials="DS" lastIdx="8" clrIdx="2">
    <p:extLst>
      <p:ext uri="{19B8F6BF-5375-455C-9EA6-DF929625EA0E}">
        <p15:presenceInfo xmlns:p15="http://schemas.microsoft.com/office/powerpoint/2012/main" userId="S::dscutelnicu@careersandenterprise.co.uk::72c4b835-fb81-47fd-b993-4582ae3116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992"/>
    <a:srgbClr val="00A8A8"/>
    <a:srgbClr val="ED6E4F"/>
    <a:srgbClr val="E0DEDA"/>
    <a:srgbClr val="F7F5F4"/>
    <a:srgbClr val="F1EDED"/>
    <a:srgbClr val="F0EEED"/>
    <a:srgbClr val="B7E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98" autoAdjust="0"/>
    <p:restoredTop sz="86122" autoAdjust="0"/>
  </p:normalViewPr>
  <p:slideViewPr>
    <p:cSldViewPr snapToGrid="0">
      <p:cViewPr varScale="1">
        <p:scale>
          <a:sx n="95" d="100"/>
          <a:sy n="95" d="100"/>
        </p:scale>
        <p:origin x="1640" y="216"/>
      </p:cViewPr>
      <p:guideLst/>
    </p:cSldViewPr>
  </p:slideViewPr>
  <p:notesTextViewPr>
    <p:cViewPr>
      <p:scale>
        <a:sx n="90" d="100"/>
        <a:sy n="90" d="100"/>
      </p:scale>
      <p:origin x="0" y="0"/>
    </p:cViewPr>
  </p:notesTextViewPr>
  <p:notesViewPr>
    <p:cSldViewPr snapToGrid="0">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5.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AA8A-9FB2-4AAF-9D48-2239C59221ED}" type="datetimeFigureOut">
              <a:rPr lang="en-GB" smtClean="0"/>
              <a:t>04/02/2021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7FA38-E476-468F-BBCA-7E6E019007F0}" type="slidenum">
              <a:rPr lang="en-GB" smtClean="0"/>
              <a:t>‹#›</a:t>
            </a:fld>
            <a:endParaRPr lang="en-GB"/>
          </a:p>
        </p:txBody>
      </p:sp>
    </p:spTree>
    <p:extLst>
      <p:ext uri="{BB962C8B-B14F-4D97-AF65-F5344CB8AC3E}">
        <p14:creationId xmlns:p14="http://schemas.microsoft.com/office/powerpoint/2010/main" val="2548990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hub.skillsbuilder.org/resources/aiming-high-overview/" TargetMode="External"/><Relationship Id="rId3" Type="http://schemas.openxmlformats.org/officeDocument/2006/relationships/hyperlink" Target="https://hub.skillsbuilder.org/resources/listening-overview/" TargetMode="External"/><Relationship Id="rId7" Type="http://schemas.openxmlformats.org/officeDocument/2006/relationships/hyperlink" Target="https://hub.skillsbuilder.org/resources/staying-positive-overview/"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hub.skillsbuilder.org/resources/creativity-overview/" TargetMode="External"/><Relationship Id="rId5" Type="http://schemas.openxmlformats.org/officeDocument/2006/relationships/hyperlink" Target="https://hub.skillsbuilder.org/resources/problem-solving-overview/" TargetMode="External"/><Relationship Id="rId10" Type="http://schemas.openxmlformats.org/officeDocument/2006/relationships/hyperlink" Target="https://hub.skillsbuilder.org/resources/leadership-overview/" TargetMode="External"/><Relationship Id="rId4" Type="http://schemas.openxmlformats.org/officeDocument/2006/relationships/hyperlink" Target="https://hub.skillsbuilder.org/resources/speaking-overview/" TargetMode="External"/><Relationship Id="rId9" Type="http://schemas.openxmlformats.org/officeDocument/2006/relationships/hyperlink" Target="https://hub.skillsbuilder.org/resources/teamwork-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highlight>
                  <a:srgbClr val="FFFF00"/>
                </a:highlight>
                <a:latin typeface="+mn-lt"/>
              </a:rPr>
              <a:t>Purpose of slides: </a:t>
            </a:r>
          </a:p>
          <a:p>
            <a:r>
              <a:rPr lang="en-GB" sz="1400" dirty="0">
                <a:highlight>
                  <a:srgbClr val="FFFF00"/>
                </a:highlight>
                <a:latin typeface="+mn-lt"/>
              </a:rPr>
              <a:t>To allow you to highlight the relevance of your subject to future careers and opportunities</a:t>
            </a:r>
          </a:p>
          <a:p>
            <a:endParaRPr lang="en-GB" sz="1400" b="1" dirty="0">
              <a:highlight>
                <a:srgbClr val="FFFF00"/>
              </a:highlight>
              <a:latin typeface="+mn-lt"/>
            </a:endParaRPr>
          </a:p>
          <a:p>
            <a:r>
              <a:rPr lang="en-GB" sz="1400" b="1" dirty="0">
                <a:highlight>
                  <a:srgbClr val="FFFF00"/>
                </a:highlight>
                <a:latin typeface="+mn-lt"/>
              </a:rPr>
              <a:t>Aims:</a:t>
            </a:r>
          </a:p>
          <a:p>
            <a:pPr marL="171450" indent="-171450">
              <a:buFont typeface="Arial" panose="020B0604020202020204" pitchFamily="34" charset="0"/>
              <a:buChar char="•"/>
            </a:pPr>
            <a:r>
              <a:rPr lang="en-GB" sz="1400" dirty="0">
                <a:latin typeface="+mn-lt"/>
              </a:rPr>
              <a:t>To engage students in your subject</a:t>
            </a:r>
          </a:p>
          <a:p>
            <a:pPr marL="171450" indent="-171450">
              <a:buFont typeface="Arial" panose="020B0604020202020204" pitchFamily="34" charset="0"/>
              <a:buChar char="•"/>
            </a:pPr>
            <a:r>
              <a:rPr lang="en-GB" sz="1400" dirty="0">
                <a:latin typeface="+mn-lt"/>
              </a:rPr>
              <a:t>To highlight pathways and opportunities from your subject</a:t>
            </a:r>
          </a:p>
          <a:p>
            <a:pPr marL="171450" indent="-171450">
              <a:buFont typeface="Arial" panose="020B0604020202020204" pitchFamily="34" charset="0"/>
              <a:buChar char="•"/>
            </a:pPr>
            <a:r>
              <a:rPr lang="en-GB" sz="1400" dirty="0">
                <a:latin typeface="+mn-lt"/>
              </a:rPr>
              <a:t>To encourage students to consider your subject at KS4/Post 16</a:t>
            </a:r>
          </a:p>
          <a:p>
            <a:pPr marL="171450" indent="-171450">
              <a:buFont typeface="Arial" panose="020B0604020202020204" pitchFamily="34" charset="0"/>
              <a:buChar char="•"/>
            </a:pPr>
            <a:r>
              <a:rPr lang="en-GB" sz="1400" dirty="0">
                <a:latin typeface="+mn-lt"/>
              </a:rPr>
              <a:t>To support work across the school towards Gatsby Benchmark 4</a:t>
            </a:r>
          </a:p>
          <a:p>
            <a:pPr marL="171450" indent="-171450">
              <a:buFont typeface="Arial" panose="020B0604020202020204" pitchFamily="34" charset="0"/>
              <a:buChar char="•"/>
            </a:pPr>
            <a:endParaRPr lang="en-GB" sz="1400" dirty="0">
              <a:latin typeface="+mn-lt"/>
            </a:endParaRPr>
          </a:p>
          <a:p>
            <a:pPr marL="0" indent="0">
              <a:buFont typeface="Arial" panose="020B0604020202020204" pitchFamily="34" charset="0"/>
              <a:buNone/>
            </a:pPr>
            <a:endParaRPr lang="en-GB" sz="1400" dirty="0">
              <a:latin typeface="+mn-lt"/>
            </a:endParaRPr>
          </a:p>
          <a:p>
            <a:pPr marL="0" indent="0">
              <a:buFont typeface="Arial" panose="020B0604020202020204" pitchFamily="34" charset="0"/>
              <a:buNone/>
            </a:pPr>
            <a:r>
              <a:rPr lang="en-GB" sz="1400" b="1" dirty="0">
                <a:latin typeface="+mn-lt"/>
              </a:rPr>
              <a:t>How to use these slides?</a:t>
            </a:r>
          </a:p>
          <a:p>
            <a:pPr marL="0" indent="0">
              <a:buFont typeface="Arial" panose="020B0604020202020204" pitchFamily="34" charset="0"/>
              <a:buNone/>
            </a:pPr>
            <a:r>
              <a:rPr lang="en-GB" sz="1400" dirty="0">
                <a:latin typeface="+mn-lt"/>
              </a:rPr>
              <a:t>These slides can be used at any point during KS3/4 to engage students in learning and to highlight the relevance of your subject to future careers and opportunities</a:t>
            </a:r>
          </a:p>
          <a:p>
            <a:pPr marL="0" indent="0">
              <a:buFont typeface="Arial" panose="020B0604020202020204" pitchFamily="34" charset="0"/>
              <a:buNone/>
            </a:pPr>
            <a:r>
              <a:rPr lang="en-GB" sz="1400" dirty="0">
                <a:latin typeface="+mn-lt"/>
              </a:rPr>
              <a:t>They will be of most relevance within an option process and can support work you are doing to encourage students to consider their options for KS4/Post 16</a:t>
            </a:r>
          </a:p>
          <a:p>
            <a:pPr marL="0" indent="0">
              <a:buFont typeface="Arial" panose="020B0604020202020204" pitchFamily="34" charset="0"/>
              <a:buNone/>
            </a:pPr>
            <a:endParaRPr lang="en-GB" sz="1400" dirty="0">
              <a:latin typeface="+mn-lt"/>
            </a:endParaRPr>
          </a:p>
          <a:p>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1139702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400" b="1" dirty="0">
                <a:effectLst/>
                <a:latin typeface="Calibri" panose="020F0502020204030204" pitchFamily="34" charset="0"/>
                <a:ea typeface="Calibri" panose="020F0502020204030204" pitchFamily="34" charset="0"/>
                <a:cs typeface="Times New Roman" panose="02020603050405020304" pitchFamily="18" charset="0"/>
              </a:rPr>
              <a:t>Activity Ideas:</a:t>
            </a:r>
          </a:p>
          <a:p>
            <a:pPr marL="0" lvl="0" indent="0">
              <a:lnSpc>
                <a:spcPct val="107000"/>
              </a:lnSpc>
              <a:spcAft>
                <a:spcPts val="800"/>
              </a:spcAft>
              <a:buFont typeface="Symbol" panose="05050102010706020507" pitchFamily="18" charset="2"/>
              <a:buNone/>
            </a:pP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4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Activity Ideas:</a:t>
            </a:r>
          </a:p>
          <a:p>
            <a:pPr marL="0" lvl="0" indent="0">
              <a:lnSpc>
                <a:spcPct val="107000"/>
              </a:lnSpc>
              <a:spcAft>
                <a:spcPts val="800"/>
              </a:spcAft>
              <a:buFont typeface="Symbol" panose="05050102010706020507" pitchFamily="18" charset="2"/>
              <a:buNone/>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Pathways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Essential Skills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Wages/Work Conditions</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Why they might like/not like that role?</a:t>
            </a: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How to use this slide: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Highlight the National Careers Service: Explore Careers Tool </a:t>
            </a:r>
            <a:r>
              <a:rPr kumimoji="0" lang="en-GB" sz="1400" b="0" i="0" u="none" strike="noStrike" kern="1200" cap="none" spc="0" normalizeH="0" baseline="0" noProof="0" dirty="0">
                <a:ln>
                  <a:noFill/>
                </a:ln>
                <a:solidFill>
                  <a:prstClr val="black"/>
                </a:solidFill>
                <a:effectLst/>
                <a:uLnTx/>
                <a:uFillTx/>
                <a:latin typeface="+mn-lt"/>
                <a:ea typeface="+mn-ea"/>
                <a:cs typeface="+mn-cs"/>
              </a:rPr>
              <a:t>https://</a:t>
            </a:r>
            <a:r>
              <a:rPr kumimoji="0" lang="en-GB" sz="1400" b="0" i="0" u="none" strike="noStrike" kern="1200" cap="none" spc="0" normalizeH="0" baseline="0" noProof="0" dirty="0" err="1">
                <a:ln>
                  <a:noFill/>
                </a:ln>
                <a:solidFill>
                  <a:prstClr val="black"/>
                </a:solidFill>
                <a:effectLst/>
                <a:uLnTx/>
                <a:uFillTx/>
                <a:latin typeface="+mn-lt"/>
                <a:ea typeface="+mn-ea"/>
                <a:cs typeface="+mn-cs"/>
              </a:rPr>
              <a:t>nationalcareers.service.gov.uk</a:t>
            </a:r>
            <a:r>
              <a:rPr kumimoji="0" lang="en-GB" sz="1400" b="0" i="0" u="none" strike="noStrike" kern="1200" cap="none" spc="0" normalizeH="0" baseline="0" noProof="0" dirty="0">
                <a:ln>
                  <a:noFill/>
                </a:ln>
                <a:solidFill>
                  <a:prstClr val="black"/>
                </a:solidFill>
                <a:effectLst/>
                <a:uLnTx/>
                <a:uFillTx/>
                <a:latin typeface="+mn-lt"/>
                <a:ea typeface="+mn-ea"/>
                <a:cs typeface="+mn-cs"/>
              </a:rPr>
              <a:t>/explore-careers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Encourage students to access the tool and research general or specific roles linked to your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Set students comparative/reflective tasks about why students may/may not like jobs they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Ask if your students have done the Buzz quiz (5mins to complete) – if they haven’t then consider setting this as a pre/post task to allow them to reflect on how these roles may suit them based n their profile. Take the test and find out which animal you are, too!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n-lt"/>
                <a:ea typeface="+mn-ea"/>
                <a:cs typeface="+mn-cs"/>
              </a:rPr>
              <a:t>https://</a:t>
            </a:r>
            <a:r>
              <a:rPr kumimoji="0" lang="en-GB" sz="1400" b="0" i="0" u="none" strike="noStrike" kern="1200" cap="none" spc="0" normalizeH="0" baseline="0" noProof="0" dirty="0" err="1">
                <a:ln>
                  <a:noFill/>
                </a:ln>
                <a:solidFill>
                  <a:prstClr val="black"/>
                </a:solidFill>
                <a:effectLst/>
                <a:uLnTx/>
                <a:uFillTx/>
                <a:latin typeface="+mn-lt"/>
                <a:ea typeface="+mn-ea"/>
                <a:cs typeface="+mn-cs"/>
              </a:rPr>
              <a:t>icould.com</a:t>
            </a:r>
            <a:r>
              <a:rPr kumimoji="0" lang="en-GB" sz="1400" b="0" i="0" u="none" strike="noStrike" kern="1200" cap="none" spc="0" normalizeH="0" baseline="0" noProof="0" dirty="0">
                <a:ln>
                  <a:noFill/>
                </a:ln>
                <a:solidFill>
                  <a:prstClr val="black"/>
                </a:solidFill>
                <a:effectLst/>
                <a:uLnTx/>
                <a:uFillTx/>
                <a:latin typeface="+mn-lt"/>
                <a:ea typeface="+mn-ea"/>
                <a:cs typeface="+mn-cs"/>
              </a:rPr>
              <a:t>/buzz-embed/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Calibri" panose="020F0502020204030204" pitchFamily="34" charset="0"/>
                <a:cs typeface="Calibri" panose="020F0502020204030204" pitchFamily="34" charset="0"/>
              </a:rPr>
              <a:t>How to use this slide:</a:t>
            </a:r>
          </a:p>
          <a:p>
            <a:endParaRPr lang="en-GB" sz="1400"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Encourage students to reflect on their thoughts and plans Post 16 and why they are the right route for them</a:t>
            </a:r>
          </a:p>
          <a:p>
            <a:pPr marL="171450" indent="-171450">
              <a:buFont typeface="Arial" panose="020B0604020202020204" pitchFamily="34" charset="0"/>
              <a:buChar char="•"/>
            </a:pPr>
            <a:r>
              <a:rPr lang="en-GB" sz="1400" dirty="0">
                <a:effectLst/>
                <a:latin typeface="Calibri" panose="020F0502020204030204" pitchFamily="34" charset="0"/>
                <a:cs typeface="Calibri" panose="020F0502020204030204" pitchFamily="34" charset="0"/>
              </a:rPr>
              <a:t>For more information on T-Levels visit https://</a:t>
            </a:r>
            <a:r>
              <a:rPr lang="en-GB" sz="1400" dirty="0" err="1">
                <a:effectLst/>
                <a:latin typeface="Calibri" panose="020F0502020204030204" pitchFamily="34" charset="0"/>
                <a:cs typeface="Calibri" panose="020F0502020204030204" pitchFamily="34" charset="0"/>
              </a:rPr>
              <a:t>www.tlevels.gov.uk</a:t>
            </a:r>
            <a:r>
              <a:rPr lang="en-GB" sz="1400" dirty="0">
                <a:effectLst/>
                <a:latin typeface="Calibri" panose="020F0502020204030204" pitchFamily="34" charset="0"/>
                <a:cs typeface="Calibri" panose="020F0502020204030204" pitchFamily="34" charset="0"/>
              </a:rPr>
              <a:t>/</a:t>
            </a:r>
            <a:endParaRPr lang="en-GB"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6</a:t>
            </a:fld>
            <a:endParaRPr lang="en-GB"/>
          </a:p>
        </p:txBody>
      </p:sp>
    </p:spTree>
    <p:extLst>
      <p:ext uri="{BB962C8B-B14F-4D97-AF65-F5344CB8AC3E}">
        <p14:creationId xmlns:p14="http://schemas.microsoft.com/office/powerpoint/2010/main" val="149114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Calibri" panose="020F0502020204030204" pitchFamily="34" charset="0"/>
                <a:cs typeface="Calibri" panose="020F0502020204030204" pitchFamily="34" charset="0"/>
              </a:rPr>
              <a:t>How to use this slide:</a:t>
            </a:r>
          </a:p>
          <a:p>
            <a:endParaRPr lang="en-GB" sz="1400"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Encourage students to predict and research potential degree subjects linked to your subject</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Discuss any degree opportunities that surprised them or appealed to them</a:t>
            </a:r>
          </a:p>
          <a:p>
            <a:pPr marL="171450" indent="-171450">
              <a:buFont typeface="Arial" panose="020B0604020202020204" pitchFamily="34" charset="0"/>
              <a:buChar char="•"/>
            </a:pPr>
            <a:r>
              <a:rPr lang="en-GB" sz="1400" dirty="0">
                <a:latin typeface="Calibri" panose="020F0502020204030204" pitchFamily="34" charset="0"/>
                <a:cs typeface="Calibri" panose="020F0502020204030204" pitchFamily="34" charset="0"/>
              </a:rPr>
              <a:t>Encourage students to reflect on the right Post 18 route for them</a:t>
            </a:r>
          </a:p>
        </p:txBody>
      </p:sp>
      <p:sp>
        <p:nvSpPr>
          <p:cNvPr id="4" name="Slide Number Placeholder 3"/>
          <p:cNvSpPr>
            <a:spLocks noGrp="1"/>
          </p:cNvSpPr>
          <p:nvPr>
            <p:ph type="sldNum" sz="quarter" idx="5"/>
          </p:nvPr>
        </p:nvSpPr>
        <p:spPr/>
        <p:txBody>
          <a:bodyPr/>
          <a:lstStyle/>
          <a:p>
            <a:fld id="{5427FA38-E476-468F-BBCA-7E6E019007F0}" type="slidenum">
              <a:rPr lang="en-GB" smtClean="0"/>
              <a:t>7</a:t>
            </a:fld>
            <a:endParaRPr lang="en-GB"/>
          </a:p>
        </p:txBody>
      </p:sp>
    </p:spTree>
    <p:extLst>
      <p:ext uri="{BB962C8B-B14F-4D97-AF65-F5344CB8AC3E}">
        <p14:creationId xmlns:p14="http://schemas.microsoft.com/office/powerpoint/2010/main" val="16973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Essential Skills Developed in your subject</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 critical part of effective careers provision is building students’ essential skills. These are the skills that underpin success in the classroom and the world of work: skills like Teamwork, Problem Solving, Speaking and Listening. Students need to be able to recognise their skillset and talk about it confidently too. They will probably be using them already in your lessons but this can be a confusing space, with lots of overlapping terminology.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How to use this slide:</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Follow these links for quick 2min videos “What is this skill?”</a:t>
            </a:r>
          </a:p>
          <a:p>
            <a:r>
              <a:rPr lang="en-GB" sz="1200" dirty="0">
                <a:effectLst/>
                <a:latin typeface="Calibri" panose="020F0502020204030204" pitchFamily="34" charset="0"/>
                <a:ea typeface="Times New Roman" panose="02020603050405020304" pitchFamily="18" charset="0"/>
              </a:rPr>
              <a:t>Listening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3"/>
              </a:rPr>
              <a:t>https://hub.skillsbuilder.org/resources/listening-overview/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Speaking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4"/>
              </a:rPr>
              <a:t>https://hub.skillsbuilder.org/resources/speaking-overview/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Problem Solving</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5"/>
              </a:rPr>
              <a:t>https://hub.skillsbuilder.org/resources/problem-solving-overview/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Creativity</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6"/>
              </a:rPr>
              <a:t>https://hub.skillsbuilder.org/resources/creativity-overview/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Staying Positive </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7"/>
              </a:rPr>
              <a:t>https://hub.skillsbuilder.org/resources/staying-positive-overview/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Aiming High</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8"/>
              </a:rPr>
              <a:t>https://hub.skillsbuilder.org/resources/aiming-high-overview/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Teamwork</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9"/>
              </a:rPr>
              <a:t>https://hub.skillsbuilder.org/resources/teamwork-overview/</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Leadership</a:t>
            </a:r>
            <a:endParaRPr lang="en-GB" sz="1200" dirty="0">
              <a:effectLst/>
              <a:latin typeface="Calibri" panose="020F0502020204030204" pitchFamily="34" charset="0"/>
              <a:ea typeface="Calibri" panose="020F0502020204030204" pitchFamily="34" charset="0"/>
            </a:endParaRPr>
          </a:p>
          <a:p>
            <a:r>
              <a:rPr lang="en-GB" sz="1200" u="sng" dirty="0">
                <a:solidFill>
                  <a:srgbClr val="0000FF"/>
                </a:solidFill>
                <a:effectLst/>
                <a:latin typeface="Calibri" panose="020F0502020204030204" pitchFamily="34" charset="0"/>
                <a:ea typeface="Times New Roman" panose="02020603050405020304" pitchFamily="18" charset="0"/>
                <a:hlinkClick r:id="rId10"/>
              </a:rPr>
              <a:t>https://hub.skillsbuilder.org/resources/leadership-overview/</a:t>
            </a:r>
            <a:endParaRPr lang="en-GB" sz="1200" dirty="0">
              <a:effectLst/>
              <a:latin typeface="Calibri" panose="020F0502020204030204" pitchFamily="34" charset="0"/>
              <a:ea typeface="Calibri" panose="020F0502020204030204" pitchFamily="34" charset="0"/>
            </a:endParaRP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Use the highlighted short lessons as starters/extension/homework tasks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There’s over 300 Short Lessons and a suite of other resources too. We have highlighted 3 essential skills that are likely to come up in your lessons. These Short Lessons are perfect for pastoral time and starters/plenaries. You can register here to access these resources: https://hub.skillsbuilder.org/account/login/</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Encourage students to measure their own skills via the Skills Builder  Skills Benchmark Tool: https://www.skillsbuilder.org/benchmark</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5427FA38-E476-468F-BBCA-7E6E019007F0}" type="slidenum">
              <a:rPr lang="en-GB" smtClean="0"/>
              <a:t>8</a:t>
            </a:fld>
            <a:endParaRPr lang="en-GB"/>
          </a:p>
        </p:txBody>
      </p:sp>
    </p:spTree>
    <p:extLst>
      <p:ext uri="{BB962C8B-B14F-4D97-AF65-F5344CB8AC3E}">
        <p14:creationId xmlns:p14="http://schemas.microsoft.com/office/powerpoint/2010/main" val="415005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14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6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699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48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151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516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42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77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0DEDA">
            <a:alpha val="3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56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D0F38-A851-E945-B8E5-659F38467524}"/>
              </a:ext>
            </a:extLst>
          </p:cNvPr>
          <p:cNvSpPr txBox="1"/>
          <p:nvPr userDrawn="1"/>
        </p:nvSpPr>
        <p:spPr>
          <a:xfrm>
            <a:off x="1365504" y="19751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2228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11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2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983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13.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4.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15.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16.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5.xml"/><Relationship Id="rId1" Type="http://schemas.openxmlformats.org/officeDocument/2006/relationships/slideLayout" Target="../slideLayouts/slideLayout17.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6.xml"/><Relationship Id="rId1" Type="http://schemas.openxmlformats.org/officeDocument/2006/relationships/slideLayout" Target="../slideLayouts/slideLayout18.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6.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image" Target="../media/image5.e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7.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11.xml"/><Relationship Id="rId5" Type="http://schemas.openxmlformats.org/officeDocument/2006/relationships/image" Target="../media/image3.emf"/><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9191A8ED-7419-1D44-B5D7-43709B8784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1709" y="5062331"/>
            <a:ext cx="2589653" cy="1576642"/>
          </a:xfrm>
          <a:prstGeom prst="rect">
            <a:avLst/>
          </a:prstGeom>
        </p:spPr>
      </p:pic>
      <p:pic>
        <p:nvPicPr>
          <p:cNvPr id="5" name="Picture 4" descr="A picture containing text, clock&#10;&#10;Description automatically generated">
            <a:extLst>
              <a:ext uri="{FF2B5EF4-FFF2-40B4-BE49-F238E27FC236}">
                <a16:creationId xmlns:a16="http://schemas.microsoft.com/office/drawing/2014/main" id="{A753D022-6317-9946-ABEF-8F83937BD61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198"/>
          <a:stretch/>
        </p:blipFill>
        <p:spPr>
          <a:xfrm>
            <a:off x="0" y="609600"/>
            <a:ext cx="5143178" cy="5638800"/>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1795293439"/>
      </p:ext>
    </p:extLst>
  </p:cSld>
  <p:clrMap bg1="lt1" tx1="dk1" bg2="lt2" tx2="dk2" accent1="accent1" accent2="accent2" accent3="accent3" accent4="accent4" accent5="accent5" accent6="accent6" hlink="hlink" folHlink="folHlink"/>
  <p:sldLayoutIdLst>
    <p:sldLayoutId id="2147483649"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632DDE11-F385-D245-A1B5-802FA956BE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126" b="301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6284977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6E601D5B-7D65-0945-B457-A7330D051F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53" t="31717" r="3067" b="30404"/>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149223894"/>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3D61F739-1D0F-FB43-9D5E-CE194FF772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5426" b="24826"/>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10246718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058A61C-F470-694B-8C72-D1C4BFD0D3F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059" t="45855" r="2131" b="18802"/>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596523407"/>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E7B816-B614-BB40-BAB3-EC5B22A5F3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126" b="30126"/>
          <a:stretch/>
        </p:blipFill>
        <p:spPr>
          <a:xfrm>
            <a:off x="0" y="-1"/>
            <a:ext cx="12192000" cy="6858002"/>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123409382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85613-9F82-2949-B840-4E0225291A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6045" b="24158"/>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922532116"/>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E0DEDA">
            <a:alpha val="30000"/>
          </a:srgb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E7B816-B614-BB40-BAB3-EC5B22A5F3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126" b="30126"/>
          <a:stretch/>
        </p:blipFill>
        <p:spPr>
          <a:xfrm>
            <a:off x="0" y="-1"/>
            <a:ext cx="12192000" cy="6858002"/>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522894895"/>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3020DE9-EFCA-DE46-BD35-A2183A828B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5245" y="279987"/>
            <a:ext cx="1209968" cy="736657"/>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2062" y="361232"/>
            <a:ext cx="1405721" cy="574168"/>
          </a:xfrm>
          <a:prstGeom prst="rect">
            <a:avLst/>
          </a:prstGeom>
        </p:spPr>
      </p:pic>
      <p:sp>
        <p:nvSpPr>
          <p:cNvPr id="2" name="TextBox 1">
            <a:extLst>
              <a:ext uri="{FF2B5EF4-FFF2-40B4-BE49-F238E27FC236}">
                <a16:creationId xmlns:a16="http://schemas.microsoft.com/office/drawing/2014/main" id="{0005D8A7-CE7F-954B-9084-DDB830CDAE9C}"/>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D0B3F659-E7F4-6D44-ACD6-5063D011A4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643" y="271043"/>
            <a:ext cx="1239351" cy="754546"/>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183D2414-158B-124B-BFD4-4D6F2850D652}"/>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6105DE3C-37C8-704B-B802-5C34A5B1C3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9424" y="325150"/>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dirty="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90EC3-79AE-4146-A0C7-B9FFD2B73C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750" t="32602" r="14778" b="43748"/>
          <a:stretch/>
        </p:blipFill>
        <p:spPr>
          <a:xfrm>
            <a:off x="-1" y="0"/>
            <a:ext cx="7280719" cy="6858000"/>
          </a:xfrm>
          <a:prstGeom prst="rect">
            <a:avLst/>
          </a:prstGeom>
        </p:spPr>
      </p:pic>
      <p:pic>
        <p:nvPicPr>
          <p:cNvPr id="9" name="Picture 8">
            <a:extLst>
              <a:ext uri="{FF2B5EF4-FFF2-40B4-BE49-F238E27FC236}">
                <a16:creationId xmlns:a16="http://schemas.microsoft.com/office/drawing/2014/main" id="{8D951583-09D9-8440-8BAE-B03A31426D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790" t="28792" r="16422" b="42802"/>
          <a:stretch/>
        </p:blipFill>
        <p:spPr>
          <a:xfrm>
            <a:off x="9513107" y="5062330"/>
            <a:ext cx="2466858" cy="157664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11266878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290EC3-79AE-4146-A0C7-B9FFD2B73C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750" t="32602" r="14778" b="43748"/>
          <a:stretch/>
        </p:blipFill>
        <p:spPr>
          <a:xfrm>
            <a:off x="-1" y="0"/>
            <a:ext cx="7280719" cy="6858000"/>
          </a:xfrm>
          <a:prstGeom prst="rect">
            <a:avLst/>
          </a:prstGeom>
        </p:spPr>
      </p:pic>
      <p:pic>
        <p:nvPicPr>
          <p:cNvPr id="9" name="Picture 8">
            <a:extLst>
              <a:ext uri="{FF2B5EF4-FFF2-40B4-BE49-F238E27FC236}">
                <a16:creationId xmlns:a16="http://schemas.microsoft.com/office/drawing/2014/main" id="{8D951583-09D9-8440-8BAE-B03A31426D0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790" t="28792" r="16422" b="42802"/>
          <a:stretch/>
        </p:blipFill>
        <p:spPr>
          <a:xfrm>
            <a:off x="9513107" y="5062330"/>
            <a:ext cx="2466858" cy="1576643"/>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28660" y="497139"/>
            <a:ext cx="1847334" cy="754545"/>
          </a:xfrm>
          <a:prstGeom prst="rect">
            <a:avLst/>
          </a:prstGeom>
        </p:spPr>
      </p:pic>
    </p:spTree>
    <p:extLst>
      <p:ext uri="{BB962C8B-B14F-4D97-AF65-F5344CB8AC3E}">
        <p14:creationId xmlns:p14="http://schemas.microsoft.com/office/powerpoint/2010/main" val="40603331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D3835C4-CE57-854F-99C2-4A7E6488C4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t="3832" r="1" b="56372"/>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3242544038"/>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222A101D-D2DA-874C-A59B-BE6FE80705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1824" b="38380"/>
          <a:stretch/>
        </p:blipFill>
        <p:spPr>
          <a:xfrm>
            <a:off x="1"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283554111"/>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hyperlink" Target="https://icould.com/stories/kath-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icould.com/stories/dr-antoine-j-rogers/" TargetMode="External"/><Relationship Id="rId5" Type="http://schemas.openxmlformats.org/officeDocument/2006/relationships/hyperlink" Target="https://icould.com/stories/adrian-w/" TargetMode="Externa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hyperlink" Target="https://icould.com/stories/bobbie-q/" TargetMode="External"/><Relationship Id="rId3" Type="http://schemas.openxmlformats.org/officeDocument/2006/relationships/image" Target="../media/image19.jpeg"/><Relationship Id="rId7" Type="http://schemas.openxmlformats.org/officeDocument/2006/relationships/hyperlink" Target="https://icould.com/stories/aileen-c/"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icould.com/stories/sonal-s/" TargetMode="External"/><Relationship Id="rId11" Type="http://schemas.openxmlformats.org/officeDocument/2006/relationships/image" Target="../media/image18.png"/><Relationship Id="rId5" Type="http://schemas.openxmlformats.org/officeDocument/2006/relationships/image" Target="../media/image21.jpeg"/><Relationship Id="rId10" Type="http://schemas.openxmlformats.org/officeDocument/2006/relationships/hyperlink" Target="https://icould.com/stories/david-whitton/" TargetMode="External"/><Relationship Id="rId4" Type="http://schemas.openxmlformats.org/officeDocument/2006/relationships/image" Target="../media/image20.jpeg"/><Relationship Id="rId9" Type="http://schemas.openxmlformats.org/officeDocument/2006/relationships/hyperlink" Target="https://www.bbc.co.uk/bitesize/articles/zvkqrj6"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solicitor" TargetMode="External"/><Relationship Id="rId3" Type="http://schemas.openxmlformats.org/officeDocument/2006/relationships/image" Target="../media/image22.png"/><Relationship Id="rId7" Type="http://schemas.openxmlformats.org/officeDocument/2006/relationships/hyperlink" Target="https://nationalcareers.service.gov.uk/job-profiles/higher-education-lecturer" TargetMode="External"/><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nationalcareers.service.gov.uk/job-profiles/police-officer" TargetMode="External"/><Relationship Id="rId11" Type="http://schemas.openxmlformats.org/officeDocument/2006/relationships/hyperlink" Target="https://nationalcareers.service.gov.uk/job-profiles/coroner" TargetMode="External"/><Relationship Id="rId5" Type="http://schemas.openxmlformats.org/officeDocument/2006/relationships/image" Target="../media/image23.png"/><Relationship Id="rId10" Type="http://schemas.openxmlformats.org/officeDocument/2006/relationships/hyperlink" Target="https://nationalcareers.service.gov.uk/job-profiles/mp" TargetMode="External"/><Relationship Id="rId4" Type="http://schemas.openxmlformats.org/officeDocument/2006/relationships/hyperlink" Target="https://nationalcareers.service.gov.uk/explore-careers" TargetMode="External"/><Relationship Id="rId9" Type="http://schemas.openxmlformats.org/officeDocument/2006/relationships/hyperlink" Target="https://nationalcareers.service.gov.uk/job-profiles/family-support-work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tlevels.gov.uk/students/subjects/educatio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hyperlink" Target="https://hub.skillsbuilder.org/resources/browse/short-lesson/speaking/step-8/step-9/step-10/" TargetMode="External"/><Relationship Id="rId13" Type="http://schemas.openxmlformats.org/officeDocument/2006/relationships/hyperlink" Target="https://hub.skillsbuilder.org/resources/browse/short-lesson/aiming-high/step-6/step-7/step-8/" TargetMode="External"/><Relationship Id="rId3" Type="http://schemas.openxmlformats.org/officeDocument/2006/relationships/image" Target="../media/image26.png"/><Relationship Id="rId7" Type="http://schemas.openxmlformats.org/officeDocument/2006/relationships/hyperlink" Target="https://hub.skillsbuilder.org/resources/browse/short-lesson/speaking/step-6/step-7/step-8/" TargetMode="External"/><Relationship Id="rId12" Type="http://schemas.openxmlformats.org/officeDocument/2006/relationships/hyperlink" Target="https://hub.skillsbuilder.org/resources/aiming-high-overview/"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hub.skillsbuilder.org/resources/speaking-overview/" TargetMode="External"/><Relationship Id="rId11" Type="http://schemas.openxmlformats.org/officeDocument/2006/relationships/hyperlink" Target="https://hub.skillsbuilder.org/resources/browse/short-lesson/listening/step-8/step-9/step-10/" TargetMode="External"/><Relationship Id="rId5" Type="http://schemas.openxmlformats.org/officeDocument/2006/relationships/image" Target="../media/image28.png"/><Relationship Id="rId15" Type="http://schemas.openxmlformats.org/officeDocument/2006/relationships/image" Target="../media/image29.png"/><Relationship Id="rId10" Type="http://schemas.openxmlformats.org/officeDocument/2006/relationships/hyperlink" Target="https://hub.skillsbuilder.org/resources/browse/short-lesson/listening/step-6/step-7/step-8/" TargetMode="External"/><Relationship Id="rId4" Type="http://schemas.openxmlformats.org/officeDocument/2006/relationships/image" Target="../media/image27.png"/><Relationship Id="rId9" Type="http://schemas.openxmlformats.org/officeDocument/2006/relationships/hyperlink" Target="https://hub.skillsbuilder.org/resources/listening-overview/" TargetMode="External"/><Relationship Id="rId14" Type="http://schemas.openxmlformats.org/officeDocument/2006/relationships/hyperlink" Target="https://hub.skillsbuilder.org/resources/browse/short-lesson/aiming-high/step-8/step-9/step-1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83B0-223B-4F5B-BE1B-01D0F16EC559}"/>
              </a:ext>
            </a:extLst>
          </p:cNvPr>
          <p:cNvSpPr>
            <a:spLocks noGrp="1"/>
          </p:cNvSpPr>
          <p:nvPr>
            <p:ph type="ctrTitle" idx="4294967295"/>
          </p:nvPr>
        </p:nvSpPr>
        <p:spPr>
          <a:xfrm>
            <a:off x="5711687" y="2060714"/>
            <a:ext cx="3829878" cy="1223272"/>
          </a:xfrm>
          <a:prstGeom prst="rect">
            <a:avLst/>
          </a:prstGeom>
        </p:spPr>
        <p:txBody>
          <a:bodyPr/>
          <a:lstStyle/>
          <a:p>
            <a:r>
              <a:rPr lang="en-GB" b="1" dirty="0">
                <a:solidFill>
                  <a:schemeClr val="tx2"/>
                </a:solidFill>
                <a:latin typeface="+mn-lt"/>
              </a:rPr>
              <a:t>My Learning, </a:t>
            </a:r>
            <a:br>
              <a:rPr lang="en-GB" b="1" dirty="0">
                <a:solidFill>
                  <a:schemeClr val="tx2"/>
                </a:solidFill>
                <a:latin typeface="+mn-lt"/>
              </a:rPr>
            </a:br>
            <a:r>
              <a:rPr lang="en-GB" b="1" dirty="0">
                <a:solidFill>
                  <a:schemeClr val="tx2"/>
                </a:solidFill>
                <a:latin typeface="+mn-lt"/>
              </a:rPr>
              <a:t>My Future</a:t>
            </a:r>
            <a:br>
              <a:rPr lang="en-GB" b="1" dirty="0">
                <a:solidFill>
                  <a:schemeClr val="tx2"/>
                </a:solidFill>
                <a:latin typeface="+mn-lt"/>
              </a:rPr>
            </a:br>
            <a:endParaRPr lang="en-GB" sz="1000" b="1" dirty="0">
              <a:solidFill>
                <a:schemeClr val="tx2"/>
              </a:solidFill>
              <a:latin typeface="+mn-lt"/>
            </a:endParaRPr>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711687" y="3522525"/>
            <a:ext cx="5843004" cy="1036223"/>
          </a:xfrm>
          <a:prstGeom prst="rect">
            <a:avLst/>
          </a:prstGeom>
        </p:spPr>
        <p:txBody>
          <a:bodyPr/>
          <a:lstStyle/>
          <a:p>
            <a:pPr marL="0" indent="0">
              <a:buNone/>
            </a:pPr>
            <a:r>
              <a:rPr lang="en-GB" sz="2400" b="1" dirty="0">
                <a:solidFill>
                  <a:srgbClr val="00A8A8"/>
                </a:solidFill>
              </a:rPr>
              <a:t>Where can studying Sociology take you?</a:t>
            </a:r>
          </a:p>
          <a:p>
            <a:pPr marL="0" indent="0">
              <a:buNone/>
            </a:pPr>
            <a:r>
              <a:rPr lang="en-GB" sz="1800" dirty="0">
                <a:solidFill>
                  <a:schemeClr val="tx2"/>
                </a:solidFill>
              </a:rPr>
              <a:t>Highlighting the relevance of Sociology</a:t>
            </a:r>
            <a:br>
              <a:rPr lang="en-GB" sz="1800" dirty="0">
                <a:solidFill>
                  <a:schemeClr val="tx2"/>
                </a:solidFill>
              </a:rPr>
            </a:br>
            <a:r>
              <a:rPr lang="en-GB" sz="1800" dirty="0">
                <a:solidFill>
                  <a:schemeClr val="tx2"/>
                </a:solidFill>
              </a:rPr>
              <a:t>to future careers and opportunities</a:t>
            </a:r>
          </a:p>
        </p:txBody>
      </p:sp>
    </p:spTree>
    <p:extLst>
      <p:ext uri="{BB962C8B-B14F-4D97-AF65-F5344CB8AC3E}">
        <p14:creationId xmlns:p14="http://schemas.microsoft.com/office/powerpoint/2010/main" val="67042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F1D1D5-6185-AE40-A45D-FACEF1670453}"/>
              </a:ext>
            </a:extLst>
          </p:cNvPr>
          <p:cNvSpPr/>
          <p:nvPr/>
        </p:nvSpPr>
        <p:spPr>
          <a:xfrm>
            <a:off x="6096000" y="1267326"/>
            <a:ext cx="6261847" cy="4940969"/>
          </a:xfrm>
          <a:custGeom>
            <a:avLst/>
            <a:gdLst>
              <a:gd name="connsiteX0" fmla="*/ 0 w 6750803"/>
              <a:gd name="connsiteY0" fmla="*/ 0 h 4940969"/>
              <a:gd name="connsiteX1" fmla="*/ 3898231 w 6750803"/>
              <a:gd name="connsiteY1" fmla="*/ 352927 h 4940969"/>
              <a:gd name="connsiteX2" fmla="*/ 5165558 w 6750803"/>
              <a:gd name="connsiteY2" fmla="*/ 786063 h 4940969"/>
              <a:gd name="connsiteX3" fmla="*/ 3673642 w 6750803"/>
              <a:gd name="connsiteY3" fmla="*/ 1941095 h 4940969"/>
              <a:gd name="connsiteX4" fmla="*/ 1026695 w 6750803"/>
              <a:gd name="connsiteY4" fmla="*/ 2213811 h 4940969"/>
              <a:gd name="connsiteX5" fmla="*/ 368968 w 6750803"/>
              <a:gd name="connsiteY5" fmla="*/ 3224463 h 4940969"/>
              <a:gd name="connsiteX6" fmla="*/ 2454442 w 6750803"/>
              <a:gd name="connsiteY6" fmla="*/ 3545306 h 4940969"/>
              <a:gd name="connsiteX7" fmla="*/ 4283242 w 6750803"/>
              <a:gd name="connsiteY7" fmla="*/ 3785937 h 4940969"/>
              <a:gd name="connsiteX8" fmla="*/ 3160295 w 6750803"/>
              <a:gd name="connsiteY8" fmla="*/ 4443663 h 4940969"/>
              <a:gd name="connsiteX9" fmla="*/ 6304547 w 6750803"/>
              <a:gd name="connsiteY9" fmla="*/ 4844716 h 4940969"/>
              <a:gd name="connsiteX10" fmla="*/ 6657474 w 6750803"/>
              <a:gd name="connsiteY10" fmla="*/ 4940969 h 49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0803" h="4940969">
                <a:moveTo>
                  <a:pt x="0" y="0"/>
                </a:moveTo>
                <a:cubicBezTo>
                  <a:pt x="1518652" y="110958"/>
                  <a:pt x="3037305" y="221917"/>
                  <a:pt x="3898231" y="352927"/>
                </a:cubicBezTo>
                <a:cubicBezTo>
                  <a:pt x="4759157" y="483937"/>
                  <a:pt x="5202990" y="521368"/>
                  <a:pt x="5165558" y="786063"/>
                </a:cubicBezTo>
                <a:cubicBezTo>
                  <a:pt x="5128127" y="1050758"/>
                  <a:pt x="4363452" y="1703137"/>
                  <a:pt x="3673642" y="1941095"/>
                </a:cubicBezTo>
                <a:cubicBezTo>
                  <a:pt x="2983832" y="2179053"/>
                  <a:pt x="1577474" y="1999916"/>
                  <a:pt x="1026695" y="2213811"/>
                </a:cubicBezTo>
                <a:cubicBezTo>
                  <a:pt x="475916" y="2427706"/>
                  <a:pt x="131010" y="3002547"/>
                  <a:pt x="368968" y="3224463"/>
                </a:cubicBezTo>
                <a:cubicBezTo>
                  <a:pt x="606926" y="3446379"/>
                  <a:pt x="1802063" y="3451727"/>
                  <a:pt x="2454442" y="3545306"/>
                </a:cubicBezTo>
                <a:cubicBezTo>
                  <a:pt x="3106821" y="3638885"/>
                  <a:pt x="4165600" y="3636211"/>
                  <a:pt x="4283242" y="3785937"/>
                </a:cubicBezTo>
                <a:cubicBezTo>
                  <a:pt x="4400884" y="3935663"/>
                  <a:pt x="2823411" y="4267200"/>
                  <a:pt x="3160295" y="4443663"/>
                </a:cubicBezTo>
                <a:cubicBezTo>
                  <a:pt x="3497179" y="4620126"/>
                  <a:pt x="5721684" y="4761832"/>
                  <a:pt x="6304547" y="4844716"/>
                </a:cubicBezTo>
                <a:cubicBezTo>
                  <a:pt x="6887410" y="4927600"/>
                  <a:pt x="6772442" y="4934284"/>
                  <a:pt x="6657474" y="4940969"/>
                </a:cubicBezTo>
              </a:path>
            </a:pathLst>
          </a:custGeom>
          <a:solidFill>
            <a:schemeClr val="bg2"/>
          </a:solid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1F3FFC9-E02E-3147-8B8C-7D0A7C0C9953}"/>
              </a:ext>
            </a:extLst>
          </p:cNvPr>
          <p:cNvSpPr/>
          <p:nvPr/>
        </p:nvSpPr>
        <p:spPr>
          <a:xfrm>
            <a:off x="6983856" y="3794846"/>
            <a:ext cx="2139723" cy="2139723"/>
          </a:xfrm>
          <a:prstGeom prst="ellipse">
            <a:avLst/>
          </a:prstGeom>
          <a:solidFill>
            <a:schemeClr val="bg2"/>
          </a:solidFill>
          <a:ln w="31750">
            <a:solidFill>
              <a:srgbClr val="00A8A8">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45F70C-A6EF-914F-B7F4-BEE66325AC83}"/>
              </a:ext>
            </a:extLst>
          </p:cNvPr>
          <p:cNvSpPr/>
          <p:nvPr/>
        </p:nvSpPr>
        <p:spPr>
          <a:xfrm>
            <a:off x="9464841" y="2144197"/>
            <a:ext cx="2139723" cy="2139723"/>
          </a:xfrm>
          <a:prstGeom prst="ellipse">
            <a:avLst/>
          </a:prstGeom>
          <a:solidFill>
            <a:schemeClr val="bg2"/>
          </a:solidFill>
          <a:ln w="31750">
            <a:solidFill>
              <a:srgbClr val="00A8A8">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8D53C1-6EFB-2D4E-BA80-9A9F2FCD68BC}"/>
              </a:ext>
            </a:extLst>
          </p:cNvPr>
          <p:cNvSpPr txBox="1"/>
          <p:nvPr/>
        </p:nvSpPr>
        <p:spPr>
          <a:xfrm>
            <a:off x="433137" y="1909011"/>
            <a:ext cx="5229726" cy="707886"/>
          </a:xfrm>
          <a:prstGeom prst="rect">
            <a:avLst/>
          </a:prstGeom>
          <a:noFill/>
        </p:spPr>
        <p:txBody>
          <a:bodyPr wrap="square" rtlCol="0">
            <a:spAutoFit/>
          </a:bodyPr>
          <a:lstStyle/>
          <a:p>
            <a:r>
              <a:rPr lang="en-US" sz="4000" b="1" dirty="0">
                <a:solidFill>
                  <a:schemeClr val="tx2"/>
                </a:solidFill>
              </a:rPr>
              <a:t>Why Sociology matters</a:t>
            </a:r>
          </a:p>
        </p:txBody>
      </p:sp>
      <p:sp>
        <p:nvSpPr>
          <p:cNvPr id="15" name="Oval 14">
            <a:extLst>
              <a:ext uri="{FF2B5EF4-FFF2-40B4-BE49-F238E27FC236}">
                <a16:creationId xmlns:a16="http://schemas.microsoft.com/office/drawing/2014/main" id="{0868093E-2FEF-F440-B14F-0739A841BAAB}"/>
              </a:ext>
            </a:extLst>
          </p:cNvPr>
          <p:cNvSpPr/>
          <p:nvPr/>
        </p:nvSpPr>
        <p:spPr>
          <a:xfrm>
            <a:off x="6400803" y="747858"/>
            <a:ext cx="2139723" cy="2139723"/>
          </a:xfrm>
          <a:prstGeom prst="ellipse">
            <a:avLst/>
          </a:prstGeom>
          <a:solidFill>
            <a:schemeClr val="bg2"/>
          </a:solidFill>
          <a:ln w="31750">
            <a:solidFill>
              <a:srgbClr val="00A8A8">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18C8AE-AB4D-044D-99D4-7328ABAFD045}"/>
              </a:ext>
            </a:extLst>
          </p:cNvPr>
          <p:cNvSpPr txBox="1"/>
          <p:nvPr/>
        </p:nvSpPr>
        <p:spPr>
          <a:xfrm>
            <a:off x="433138" y="2887581"/>
            <a:ext cx="4716378" cy="2308324"/>
          </a:xfrm>
          <a:prstGeom prst="rect">
            <a:avLst/>
          </a:prstGeom>
          <a:noFill/>
        </p:spPr>
        <p:txBody>
          <a:bodyPr wrap="square" rtlCol="0">
            <a:spAutoFit/>
          </a:bodyPr>
          <a:lstStyle/>
          <a:p>
            <a:r>
              <a:rPr lang="en-GB" sz="2400" b="1" dirty="0">
                <a:solidFill>
                  <a:srgbClr val="00A8A8"/>
                </a:solidFill>
              </a:rPr>
              <a:t>Have you ever considered where studying Sociology can take you? </a:t>
            </a:r>
          </a:p>
          <a:p>
            <a:endParaRPr lang="en-GB" sz="2400" dirty="0">
              <a:solidFill>
                <a:schemeClr val="accent2"/>
              </a:solidFill>
            </a:endParaRPr>
          </a:p>
          <a:p>
            <a:r>
              <a:rPr lang="en-GB" dirty="0">
                <a:solidFill>
                  <a:schemeClr val="tx2"/>
                </a:solidFill>
              </a:rPr>
              <a:t>Today, we’ll be exploring some of </a:t>
            </a:r>
            <a:br>
              <a:rPr lang="en-GB" dirty="0">
                <a:solidFill>
                  <a:schemeClr val="tx2"/>
                </a:solidFill>
              </a:rPr>
            </a:br>
            <a:r>
              <a:rPr lang="en-GB" dirty="0">
                <a:solidFill>
                  <a:schemeClr val="tx2"/>
                </a:solidFill>
              </a:rPr>
              <a:t>the career opportunities that are available to you, as well as the various pathways you can take to get there.</a:t>
            </a:r>
          </a:p>
        </p:txBody>
      </p:sp>
      <p:sp>
        <p:nvSpPr>
          <p:cNvPr id="12" name="TextBox 11">
            <a:extLst>
              <a:ext uri="{FF2B5EF4-FFF2-40B4-BE49-F238E27FC236}">
                <a16:creationId xmlns:a16="http://schemas.microsoft.com/office/drawing/2014/main" id="{3B1D3107-603E-E049-BAE5-298DAE7B5F39}"/>
              </a:ext>
            </a:extLst>
          </p:cNvPr>
          <p:cNvSpPr txBox="1"/>
          <p:nvPr/>
        </p:nvSpPr>
        <p:spPr>
          <a:xfrm>
            <a:off x="6684603" y="1217555"/>
            <a:ext cx="1604207" cy="1323439"/>
          </a:xfrm>
          <a:prstGeom prst="rect">
            <a:avLst/>
          </a:prstGeom>
          <a:noFill/>
        </p:spPr>
        <p:txBody>
          <a:bodyPr wrap="square" rtlCol="0">
            <a:spAutoFit/>
          </a:bodyPr>
          <a:lstStyle/>
          <a:p>
            <a:pPr algn="ctr"/>
            <a:r>
              <a:rPr lang="en-GB" sz="2000" dirty="0">
                <a:solidFill>
                  <a:schemeClr val="tx2"/>
                </a:solidFill>
              </a:rPr>
              <a:t>What careers can you think of that use Sociology?</a:t>
            </a:r>
          </a:p>
        </p:txBody>
      </p:sp>
      <p:sp>
        <p:nvSpPr>
          <p:cNvPr id="13" name="TextBox 12">
            <a:extLst>
              <a:ext uri="{FF2B5EF4-FFF2-40B4-BE49-F238E27FC236}">
                <a16:creationId xmlns:a16="http://schemas.microsoft.com/office/drawing/2014/main" id="{FA017D27-D9A4-CC45-837B-6F9FCB08C98F}"/>
              </a:ext>
            </a:extLst>
          </p:cNvPr>
          <p:cNvSpPr txBox="1"/>
          <p:nvPr/>
        </p:nvSpPr>
        <p:spPr>
          <a:xfrm>
            <a:off x="9604259" y="2478660"/>
            <a:ext cx="1892970" cy="1631216"/>
          </a:xfrm>
          <a:prstGeom prst="rect">
            <a:avLst/>
          </a:prstGeom>
          <a:noFill/>
        </p:spPr>
        <p:txBody>
          <a:bodyPr wrap="square" rtlCol="0">
            <a:spAutoFit/>
          </a:bodyPr>
          <a:lstStyle/>
          <a:p>
            <a:pPr algn="ctr"/>
            <a:r>
              <a:rPr lang="en-GB" sz="2000" dirty="0">
                <a:solidFill>
                  <a:schemeClr val="tx2"/>
                </a:solidFill>
              </a:rPr>
              <a:t>What do you think these roles involve (daily task, etc.)?</a:t>
            </a:r>
          </a:p>
        </p:txBody>
      </p:sp>
      <p:sp>
        <p:nvSpPr>
          <p:cNvPr id="14" name="TextBox 13">
            <a:extLst>
              <a:ext uri="{FF2B5EF4-FFF2-40B4-BE49-F238E27FC236}">
                <a16:creationId xmlns:a16="http://schemas.microsoft.com/office/drawing/2014/main" id="{EE0731BF-E927-0F49-8D6A-5FFE800D1813}"/>
              </a:ext>
            </a:extLst>
          </p:cNvPr>
          <p:cNvSpPr txBox="1"/>
          <p:nvPr/>
        </p:nvSpPr>
        <p:spPr>
          <a:xfrm>
            <a:off x="7187443" y="4235071"/>
            <a:ext cx="1764632" cy="1323439"/>
          </a:xfrm>
          <a:prstGeom prst="rect">
            <a:avLst/>
          </a:prstGeom>
          <a:noFill/>
        </p:spPr>
        <p:txBody>
          <a:bodyPr wrap="square" rtlCol="0">
            <a:spAutoFit/>
          </a:bodyPr>
          <a:lstStyle/>
          <a:p>
            <a:pPr algn="ctr"/>
            <a:r>
              <a:rPr lang="en-GB" sz="2000" dirty="0">
                <a:solidFill>
                  <a:schemeClr val="tx2"/>
                </a:solidFill>
              </a:rPr>
              <a:t>What skills do you think you might need for these roles?</a:t>
            </a:r>
          </a:p>
        </p:txBody>
      </p:sp>
      <p:pic>
        <p:nvPicPr>
          <p:cNvPr id="6" name="Picture 5" descr="Icon&#10;&#10;Description automatically generated">
            <a:extLst>
              <a:ext uri="{FF2B5EF4-FFF2-40B4-BE49-F238E27FC236}">
                <a16:creationId xmlns:a16="http://schemas.microsoft.com/office/drawing/2014/main" id="{CD3415A3-CB64-014F-AA53-F57BAC176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543" y="5488519"/>
            <a:ext cx="1885500" cy="1147937"/>
          </a:xfrm>
          <a:prstGeom prst="rect">
            <a:avLst/>
          </a:prstGeom>
        </p:spPr>
      </p:pic>
    </p:spTree>
    <p:extLst>
      <p:ext uri="{BB962C8B-B14F-4D97-AF65-F5344CB8AC3E}">
        <p14:creationId xmlns:p14="http://schemas.microsoft.com/office/powerpoint/2010/main" val="17620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83319F3B-B0A4-9345-897B-772965BF956A}"/>
              </a:ext>
            </a:extLst>
          </p:cNvPr>
          <p:cNvSpPr/>
          <p:nvPr/>
        </p:nvSpPr>
        <p:spPr>
          <a:xfrm>
            <a:off x="3943220" y="-92765"/>
            <a:ext cx="10440716" cy="6525649"/>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rgbClr val="00699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erson standing in front of a crowd of people&#10;&#10;Description automatically generated with medium confidence">
            <a:extLst>
              <a:ext uri="{FF2B5EF4-FFF2-40B4-BE49-F238E27FC236}">
                <a16:creationId xmlns:a16="http://schemas.microsoft.com/office/drawing/2014/main" id="{A9432814-049C-6E40-9516-B67ED92CB6D6}"/>
              </a:ext>
            </a:extLst>
          </p:cNvPr>
          <p:cNvPicPr>
            <a:picLocks noChangeAspect="1"/>
          </p:cNvPicPr>
          <p:nvPr/>
        </p:nvPicPr>
        <p:blipFill rotWithShape="1">
          <a:blip r:embed="rId3">
            <a:extLst>
              <a:ext uri="{28A0092B-C50C-407E-A947-70E740481C1C}">
                <a14:useLocalDpi xmlns:a14="http://schemas.microsoft.com/office/drawing/2010/main" val="0"/>
              </a:ext>
            </a:extLst>
          </a:blip>
          <a:srcRect l="31219" r="1695"/>
          <a:stretch/>
        </p:blipFill>
        <p:spPr>
          <a:xfrm>
            <a:off x="4253526" y="3532997"/>
            <a:ext cx="2512778" cy="2497850"/>
          </a:xfrm>
          <a:prstGeom prst="ellipse">
            <a:avLst/>
          </a:prstGeom>
        </p:spPr>
      </p:pic>
      <p:pic>
        <p:nvPicPr>
          <p:cNvPr id="7" name="Picture 6" descr="A picture containing person, tree, outdoor, military uniform&#10;&#10;Description automatically generated">
            <a:extLst>
              <a:ext uri="{FF2B5EF4-FFF2-40B4-BE49-F238E27FC236}">
                <a16:creationId xmlns:a16="http://schemas.microsoft.com/office/drawing/2014/main" id="{5257DF7B-1372-EF47-A78F-B52A50B8AD1E}"/>
              </a:ext>
            </a:extLst>
          </p:cNvPr>
          <p:cNvPicPr>
            <a:picLocks noChangeAspect="1"/>
          </p:cNvPicPr>
          <p:nvPr/>
        </p:nvPicPr>
        <p:blipFill rotWithShape="1">
          <a:blip r:embed="rId4">
            <a:extLst>
              <a:ext uri="{28A0092B-C50C-407E-A947-70E740481C1C}">
                <a14:useLocalDpi xmlns:a14="http://schemas.microsoft.com/office/drawing/2010/main" val="0"/>
              </a:ext>
            </a:extLst>
          </a:blip>
          <a:srcRect l="21334" r="11859"/>
          <a:stretch/>
        </p:blipFill>
        <p:spPr>
          <a:xfrm>
            <a:off x="5716179" y="889668"/>
            <a:ext cx="2504887" cy="2497850"/>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5" y="3429000"/>
            <a:ext cx="2653925" cy="1569660"/>
          </a:xfrm>
          <a:prstGeom prst="rect">
            <a:avLst/>
          </a:prstGeom>
          <a:noFill/>
        </p:spPr>
        <p:txBody>
          <a:bodyPr wrap="square" rtlCol="0">
            <a:spAutoFit/>
          </a:bodyPr>
          <a:lstStyle/>
          <a:p>
            <a:r>
              <a:rPr lang="en-GB" sz="2400" b="1" dirty="0">
                <a:solidFill>
                  <a:srgbClr val="00A8A8"/>
                </a:solidFill>
              </a:rPr>
              <a:t>Here are some example roles and careers linked to Sociology.</a:t>
            </a:r>
          </a:p>
        </p:txBody>
      </p:sp>
      <p:sp>
        <p:nvSpPr>
          <p:cNvPr id="4" name="TextBox 3">
            <a:extLst>
              <a:ext uri="{FF2B5EF4-FFF2-40B4-BE49-F238E27FC236}">
                <a16:creationId xmlns:a16="http://schemas.microsoft.com/office/drawing/2014/main" id="{8B4F4AD7-F118-2F4F-AB9E-A5FBD6F97090}"/>
              </a:ext>
            </a:extLst>
          </p:cNvPr>
          <p:cNvSpPr txBox="1"/>
          <p:nvPr/>
        </p:nvSpPr>
        <p:spPr>
          <a:xfrm>
            <a:off x="8292224" y="1525769"/>
            <a:ext cx="2495255" cy="457672"/>
          </a:xfrm>
          <a:prstGeom prst="rect">
            <a:avLst/>
          </a:prstGeom>
          <a:noFill/>
        </p:spPr>
        <p:txBody>
          <a:bodyPr wrap="square" rtlCol="0">
            <a:spAutoFit/>
          </a:bodyPr>
          <a:lstStyle/>
          <a:p>
            <a:r>
              <a:rPr lang="en-GB" sz="2400" dirty="0">
                <a:solidFill>
                  <a:srgbClr val="00A8A8"/>
                </a:solidFill>
              </a:rPr>
              <a:t>Police Constable</a:t>
            </a:r>
          </a:p>
        </p:txBody>
      </p:sp>
      <p:sp>
        <p:nvSpPr>
          <p:cNvPr id="5" name="Rectangle 4">
            <a:extLst>
              <a:ext uri="{FF2B5EF4-FFF2-40B4-BE49-F238E27FC236}">
                <a16:creationId xmlns:a16="http://schemas.microsoft.com/office/drawing/2014/main" id="{E7C53E0D-77AE-3C4D-AFFC-F7353BF321C3}"/>
              </a:ext>
            </a:extLst>
          </p:cNvPr>
          <p:cNvSpPr/>
          <p:nvPr/>
        </p:nvSpPr>
        <p:spPr>
          <a:xfrm>
            <a:off x="8292224" y="2000483"/>
            <a:ext cx="2024913" cy="369332"/>
          </a:xfrm>
          <a:prstGeom prst="rect">
            <a:avLst/>
          </a:prstGeom>
        </p:spPr>
        <p:txBody>
          <a:bodyPr wrap="none">
            <a:spAutoFit/>
          </a:bodyPr>
          <a:lstStyle/>
          <a:p>
            <a:r>
              <a:rPr lang="en-GB" dirty="0">
                <a:solidFill>
                  <a:schemeClr val="tx2"/>
                </a:solidFill>
                <a:hlinkClick r:id="rId5">
                  <a:extLst>
                    <a:ext uri="{A12FA001-AC4F-418D-AE19-62706E023703}">
                      <ahyp:hlinkClr xmlns:ahyp="http://schemas.microsoft.com/office/drawing/2018/hyperlinkcolor" val="tx"/>
                    </a:ext>
                  </a:extLst>
                </a:hlinkClick>
              </a:rPr>
              <a:t>iCould Case Study 1</a:t>
            </a:r>
            <a:endParaRPr lang="en-US" dirty="0">
              <a:solidFill>
                <a:schemeClr val="tx2"/>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180417" y="4117414"/>
            <a:ext cx="1799810" cy="830997"/>
          </a:xfrm>
          <a:prstGeom prst="rect">
            <a:avLst/>
          </a:prstGeom>
          <a:noFill/>
        </p:spPr>
        <p:txBody>
          <a:bodyPr wrap="square" rtlCol="0">
            <a:spAutoFit/>
          </a:bodyPr>
          <a:lstStyle/>
          <a:p>
            <a:r>
              <a:rPr lang="en-GB" sz="2400" dirty="0">
                <a:solidFill>
                  <a:srgbClr val="00A8A8"/>
                </a:solidFill>
              </a:rPr>
              <a:t>Social Policy Lecturer</a:t>
            </a:r>
          </a:p>
        </p:txBody>
      </p:sp>
      <p:sp>
        <p:nvSpPr>
          <p:cNvPr id="18" name="Rectangle 17">
            <a:extLst>
              <a:ext uri="{FF2B5EF4-FFF2-40B4-BE49-F238E27FC236}">
                <a16:creationId xmlns:a16="http://schemas.microsoft.com/office/drawing/2014/main" id="{8CB1387A-B77C-6240-9518-8C45A9E66B9E}"/>
              </a:ext>
            </a:extLst>
          </p:cNvPr>
          <p:cNvSpPr/>
          <p:nvPr/>
        </p:nvSpPr>
        <p:spPr>
          <a:xfrm>
            <a:off x="7194384" y="4982140"/>
            <a:ext cx="2641757" cy="369332"/>
          </a:xfrm>
          <a:prstGeom prst="rect">
            <a:avLst/>
          </a:prstGeom>
        </p:spPr>
        <p:txBody>
          <a:bodyPr wrap="square">
            <a:spAutoFit/>
          </a:bodyPr>
          <a:lstStyle/>
          <a:p>
            <a:r>
              <a:rPr lang="en-GB" dirty="0">
                <a:solidFill>
                  <a:schemeClr val="tx2"/>
                </a:solidFill>
                <a:hlinkClick r:id="rId6">
                  <a:extLst>
                    <a:ext uri="{A12FA001-AC4F-418D-AE19-62706E023703}">
                      <ahyp:hlinkClr xmlns:ahyp="http://schemas.microsoft.com/office/drawing/2018/hyperlinkcolor" val="tx"/>
                    </a:ext>
                  </a:extLst>
                </a:hlinkClick>
              </a:rPr>
              <a:t>iCould Case Study</a:t>
            </a:r>
            <a:endParaRPr lang="en-GB" dirty="0">
              <a:solidFill>
                <a:schemeClr val="tx2"/>
              </a:solidFill>
            </a:endParaRPr>
          </a:p>
        </p:txBody>
      </p:sp>
      <p:sp>
        <p:nvSpPr>
          <p:cNvPr id="15" name="Rectangle 14">
            <a:extLst>
              <a:ext uri="{FF2B5EF4-FFF2-40B4-BE49-F238E27FC236}">
                <a16:creationId xmlns:a16="http://schemas.microsoft.com/office/drawing/2014/main" id="{83BE6991-AD7E-B94D-91C2-718ADAA0C253}"/>
              </a:ext>
            </a:extLst>
          </p:cNvPr>
          <p:cNvSpPr/>
          <p:nvPr/>
        </p:nvSpPr>
        <p:spPr>
          <a:xfrm>
            <a:off x="8292224" y="2407373"/>
            <a:ext cx="2024913" cy="369332"/>
          </a:xfrm>
          <a:prstGeom prst="rect">
            <a:avLst/>
          </a:prstGeom>
        </p:spPr>
        <p:txBody>
          <a:bodyPr wrap="none">
            <a:spAutoFit/>
          </a:bodyPr>
          <a:lstStyle/>
          <a:p>
            <a:r>
              <a:rPr lang="en-GB" dirty="0">
                <a:solidFill>
                  <a:schemeClr val="tx2"/>
                </a:solidFill>
                <a:hlinkClick r:id="rId7">
                  <a:extLst>
                    <a:ext uri="{A12FA001-AC4F-418D-AE19-62706E023703}">
                      <ahyp:hlinkClr xmlns:ahyp="http://schemas.microsoft.com/office/drawing/2018/hyperlinkcolor" val="tx"/>
                    </a:ext>
                  </a:extLst>
                </a:hlinkClick>
              </a:rPr>
              <a:t>iCould Case Study 2</a:t>
            </a:r>
            <a:endParaRPr lang="en-US" dirty="0">
              <a:solidFill>
                <a:schemeClr val="tx2"/>
              </a:solidFill>
            </a:endParaRPr>
          </a:p>
        </p:txBody>
      </p:sp>
      <p:pic>
        <p:nvPicPr>
          <p:cNvPr id="8" name="Picture 7" descr="Chart, pie chart&#10;&#10;Description automatically generated">
            <a:extLst>
              <a:ext uri="{FF2B5EF4-FFF2-40B4-BE49-F238E27FC236}">
                <a16:creationId xmlns:a16="http://schemas.microsoft.com/office/drawing/2014/main" id="{DAFEA898-B705-6A43-9368-CCA289796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2172" y="2850943"/>
            <a:ext cx="1066244" cy="649154"/>
          </a:xfrm>
          <a:prstGeom prst="rect">
            <a:avLst/>
          </a:prstGeom>
        </p:spPr>
      </p:pic>
      <p:pic>
        <p:nvPicPr>
          <p:cNvPr id="17" name="Picture 16" descr="Chart, pie chart&#10;&#10;Description automatically generated">
            <a:extLst>
              <a:ext uri="{FF2B5EF4-FFF2-40B4-BE49-F238E27FC236}">
                <a16:creationId xmlns:a16="http://schemas.microsoft.com/office/drawing/2014/main" id="{4C9C07C4-1FF1-8845-BBFF-122358EC87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3057" y="5660172"/>
            <a:ext cx="1066244" cy="649154"/>
          </a:xfrm>
          <a:prstGeom prst="rect">
            <a:avLst/>
          </a:prstGeom>
        </p:spPr>
      </p:pic>
    </p:spTree>
    <p:extLst>
      <p:ext uri="{BB962C8B-B14F-4D97-AF65-F5344CB8AC3E}">
        <p14:creationId xmlns:p14="http://schemas.microsoft.com/office/powerpoint/2010/main" val="327389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5C7BED09-0908-1642-B422-9CDF418F790A}"/>
              </a:ext>
            </a:extLst>
          </p:cNvPr>
          <p:cNvSpPr/>
          <p:nvPr/>
        </p:nvSpPr>
        <p:spPr>
          <a:xfrm>
            <a:off x="3943220" y="-92765"/>
            <a:ext cx="10440716" cy="6525649"/>
          </a:xfrm>
          <a:custGeom>
            <a:avLst/>
            <a:gdLst>
              <a:gd name="connsiteX0" fmla="*/ 596696 w 10440716"/>
              <a:gd name="connsiteY0" fmla="*/ 0 h 6285510"/>
              <a:gd name="connsiteX1" fmla="*/ 3548443 w 10440716"/>
              <a:gd name="connsiteY1" fmla="*/ 1219200 h 6285510"/>
              <a:gd name="connsiteX2" fmla="*/ 8633791 w 10440716"/>
              <a:gd name="connsiteY2" fmla="*/ 1604211 h 6285510"/>
              <a:gd name="connsiteX3" fmla="*/ 6532275 w 10440716"/>
              <a:gd name="connsiteY3" fmla="*/ 3112169 h 6285510"/>
              <a:gd name="connsiteX4" fmla="*/ 67306 w 10440716"/>
              <a:gd name="connsiteY4" fmla="*/ 4908885 h 6285510"/>
              <a:gd name="connsiteX5" fmla="*/ 3532401 w 10440716"/>
              <a:gd name="connsiteY5" fmla="*/ 6015790 h 6285510"/>
              <a:gd name="connsiteX6" fmla="*/ 9467980 w 10440716"/>
              <a:gd name="connsiteY6" fmla="*/ 6256422 h 6285510"/>
              <a:gd name="connsiteX7" fmla="*/ 10366338 w 10440716"/>
              <a:gd name="connsiteY7" fmla="*/ 6272464 h 628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0716" h="6285510">
                <a:moveTo>
                  <a:pt x="596696" y="0"/>
                </a:moveTo>
                <a:cubicBezTo>
                  <a:pt x="1402811" y="475916"/>
                  <a:pt x="2208927" y="951832"/>
                  <a:pt x="3548443" y="1219200"/>
                </a:cubicBezTo>
                <a:cubicBezTo>
                  <a:pt x="4887959" y="1486568"/>
                  <a:pt x="8136486" y="1288716"/>
                  <a:pt x="8633791" y="1604211"/>
                </a:cubicBezTo>
                <a:cubicBezTo>
                  <a:pt x="9131096" y="1919706"/>
                  <a:pt x="7960023" y="2561390"/>
                  <a:pt x="6532275" y="3112169"/>
                </a:cubicBezTo>
                <a:cubicBezTo>
                  <a:pt x="5104527" y="3662948"/>
                  <a:pt x="567285" y="4424948"/>
                  <a:pt x="67306" y="4908885"/>
                </a:cubicBezTo>
                <a:cubicBezTo>
                  <a:pt x="-432673" y="5392822"/>
                  <a:pt x="1965622" y="5791201"/>
                  <a:pt x="3532401" y="6015790"/>
                </a:cubicBezTo>
                <a:cubicBezTo>
                  <a:pt x="5099180" y="6240379"/>
                  <a:pt x="8328991" y="6213643"/>
                  <a:pt x="9467980" y="6256422"/>
                </a:cubicBezTo>
                <a:cubicBezTo>
                  <a:pt x="10606970" y="6299201"/>
                  <a:pt x="10486654" y="6285832"/>
                  <a:pt x="10366338" y="6272464"/>
                </a:cubicBezTo>
              </a:path>
            </a:pathLst>
          </a:custGeom>
          <a:no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riting on a whiteboard&#10;&#10;Description automatically generated with medium confidence">
            <a:extLst>
              <a:ext uri="{FF2B5EF4-FFF2-40B4-BE49-F238E27FC236}">
                <a16:creationId xmlns:a16="http://schemas.microsoft.com/office/drawing/2014/main" id="{4CD7EE89-9491-D24A-BC7C-442DD059E69F}"/>
              </a:ext>
            </a:extLst>
          </p:cNvPr>
          <p:cNvPicPr>
            <a:picLocks noChangeAspect="1"/>
          </p:cNvPicPr>
          <p:nvPr/>
        </p:nvPicPr>
        <p:blipFill rotWithShape="1">
          <a:blip r:embed="rId3">
            <a:extLst>
              <a:ext uri="{28A0092B-C50C-407E-A947-70E740481C1C}">
                <a14:useLocalDpi xmlns:a14="http://schemas.microsoft.com/office/drawing/2010/main" val="0"/>
              </a:ext>
            </a:extLst>
          </a:blip>
          <a:srcRect l="18534" t="179" r="14291" b="-179"/>
          <a:stretch/>
        </p:blipFill>
        <p:spPr>
          <a:xfrm>
            <a:off x="7454864" y="4116775"/>
            <a:ext cx="2517155" cy="2498130"/>
          </a:xfrm>
          <a:prstGeom prst="ellipse">
            <a:avLst/>
          </a:prstGeom>
        </p:spPr>
      </p:pic>
      <p:pic>
        <p:nvPicPr>
          <p:cNvPr id="7" name="Picture 6" descr="A group of people in a meeting&#10;&#10;Description automatically generated with low confidence">
            <a:extLst>
              <a:ext uri="{FF2B5EF4-FFF2-40B4-BE49-F238E27FC236}">
                <a16:creationId xmlns:a16="http://schemas.microsoft.com/office/drawing/2014/main" id="{EC729272-7DD5-094B-A947-8BD28AF78F44}"/>
              </a:ext>
            </a:extLst>
          </p:cNvPr>
          <p:cNvPicPr>
            <a:picLocks noChangeAspect="1"/>
          </p:cNvPicPr>
          <p:nvPr/>
        </p:nvPicPr>
        <p:blipFill rotWithShape="1">
          <a:blip r:embed="rId4">
            <a:extLst>
              <a:ext uri="{28A0092B-C50C-407E-A947-70E740481C1C}">
                <a14:useLocalDpi xmlns:a14="http://schemas.microsoft.com/office/drawing/2010/main" val="0"/>
              </a:ext>
            </a:extLst>
          </a:blip>
          <a:srcRect l="25690" t="1353" r="6103" b="-1353"/>
          <a:stretch/>
        </p:blipFill>
        <p:spPr>
          <a:xfrm>
            <a:off x="3964407" y="2159819"/>
            <a:ext cx="2556771" cy="2498130"/>
          </a:xfrm>
          <a:prstGeom prst="ellipse">
            <a:avLst/>
          </a:prstGeom>
        </p:spPr>
      </p:pic>
      <p:pic>
        <p:nvPicPr>
          <p:cNvPr id="5" name="Picture 4" descr="A couple of men sitting on a couch&#10;&#10;Description automatically generated with medium confidence">
            <a:extLst>
              <a:ext uri="{FF2B5EF4-FFF2-40B4-BE49-F238E27FC236}">
                <a16:creationId xmlns:a16="http://schemas.microsoft.com/office/drawing/2014/main" id="{8EC5E862-B8CE-CB44-8510-0230D0349F8D}"/>
              </a:ext>
            </a:extLst>
          </p:cNvPr>
          <p:cNvPicPr>
            <a:picLocks noChangeAspect="1"/>
          </p:cNvPicPr>
          <p:nvPr/>
        </p:nvPicPr>
        <p:blipFill rotWithShape="1">
          <a:blip r:embed="rId5">
            <a:extLst>
              <a:ext uri="{28A0092B-C50C-407E-A947-70E740481C1C}">
                <a14:useLocalDpi xmlns:a14="http://schemas.microsoft.com/office/drawing/2010/main" val="0"/>
              </a:ext>
            </a:extLst>
          </a:blip>
          <a:srcRect l="27487" t="59" r="23703" b="-59"/>
          <a:stretch/>
        </p:blipFill>
        <p:spPr>
          <a:xfrm>
            <a:off x="6576034" y="165248"/>
            <a:ext cx="2575537" cy="2498130"/>
          </a:xfrm>
          <a:prstGeom prst="ellipse">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6" y="3429000"/>
            <a:ext cx="2609812" cy="1569660"/>
          </a:xfrm>
          <a:prstGeom prst="rect">
            <a:avLst/>
          </a:prstGeom>
          <a:noFill/>
        </p:spPr>
        <p:txBody>
          <a:bodyPr wrap="square" rtlCol="0">
            <a:spAutoFit/>
          </a:bodyPr>
          <a:lstStyle/>
          <a:p>
            <a:r>
              <a:rPr lang="en-GB" sz="2400" b="1" dirty="0">
                <a:solidFill>
                  <a:srgbClr val="00A8A8"/>
                </a:solidFill>
              </a:rPr>
              <a:t>Here are some example roles and careers linked to Sociology.</a:t>
            </a:r>
          </a:p>
        </p:txBody>
      </p:sp>
      <p:sp>
        <p:nvSpPr>
          <p:cNvPr id="19" name="TextBox 18">
            <a:extLst>
              <a:ext uri="{FF2B5EF4-FFF2-40B4-BE49-F238E27FC236}">
                <a16:creationId xmlns:a16="http://schemas.microsoft.com/office/drawing/2014/main" id="{32DEFFB8-F0C4-2B46-B7E0-DD755B6F0354}"/>
              </a:ext>
            </a:extLst>
          </p:cNvPr>
          <p:cNvSpPr txBox="1"/>
          <p:nvPr/>
        </p:nvSpPr>
        <p:spPr>
          <a:xfrm>
            <a:off x="9094092" y="1532481"/>
            <a:ext cx="3065801" cy="461665"/>
          </a:xfrm>
          <a:prstGeom prst="rect">
            <a:avLst/>
          </a:prstGeom>
          <a:noFill/>
        </p:spPr>
        <p:txBody>
          <a:bodyPr wrap="square" rtlCol="0">
            <a:spAutoFit/>
          </a:bodyPr>
          <a:lstStyle/>
          <a:p>
            <a:r>
              <a:rPr lang="en-GB" sz="2400" dirty="0">
                <a:solidFill>
                  <a:srgbClr val="00A8A8"/>
                </a:solidFill>
              </a:rPr>
              <a:t>Family Support Worker</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906989" y="5203834"/>
            <a:ext cx="2495255" cy="457672"/>
          </a:xfrm>
          <a:prstGeom prst="rect">
            <a:avLst/>
          </a:prstGeom>
          <a:noFill/>
        </p:spPr>
        <p:txBody>
          <a:bodyPr wrap="square" rtlCol="0">
            <a:spAutoFit/>
          </a:bodyPr>
          <a:lstStyle/>
          <a:p>
            <a:r>
              <a:rPr lang="en-GB" sz="2400" dirty="0">
                <a:solidFill>
                  <a:srgbClr val="00A8A8"/>
                </a:solidFill>
              </a:rPr>
              <a:t>Coroner’s Officer</a:t>
            </a:r>
          </a:p>
        </p:txBody>
      </p:sp>
      <p:sp>
        <p:nvSpPr>
          <p:cNvPr id="25" name="TextBox 24">
            <a:extLst>
              <a:ext uri="{FF2B5EF4-FFF2-40B4-BE49-F238E27FC236}">
                <a16:creationId xmlns:a16="http://schemas.microsoft.com/office/drawing/2014/main" id="{3B74ACDC-75AA-3A42-8F50-E8145BEB3AE5}"/>
              </a:ext>
            </a:extLst>
          </p:cNvPr>
          <p:cNvSpPr txBox="1"/>
          <p:nvPr/>
        </p:nvSpPr>
        <p:spPr>
          <a:xfrm>
            <a:off x="6553681" y="2837842"/>
            <a:ext cx="3426733" cy="461665"/>
          </a:xfrm>
          <a:prstGeom prst="rect">
            <a:avLst/>
          </a:prstGeom>
          <a:noFill/>
        </p:spPr>
        <p:txBody>
          <a:bodyPr wrap="square" rtlCol="0">
            <a:spAutoFit/>
          </a:bodyPr>
          <a:lstStyle/>
          <a:p>
            <a:r>
              <a:rPr lang="en-GB" sz="2400" dirty="0">
                <a:solidFill>
                  <a:srgbClr val="00A8A8"/>
                </a:solidFill>
              </a:rPr>
              <a:t>MP</a:t>
            </a:r>
          </a:p>
        </p:txBody>
      </p:sp>
      <p:sp>
        <p:nvSpPr>
          <p:cNvPr id="29" name="TextBox 28">
            <a:extLst>
              <a:ext uri="{FF2B5EF4-FFF2-40B4-BE49-F238E27FC236}">
                <a16:creationId xmlns:a16="http://schemas.microsoft.com/office/drawing/2014/main" id="{789EA8A2-73E0-7A4F-8913-A190CAB87A11}"/>
              </a:ext>
            </a:extLst>
          </p:cNvPr>
          <p:cNvSpPr txBox="1"/>
          <p:nvPr/>
        </p:nvSpPr>
        <p:spPr>
          <a:xfrm>
            <a:off x="6553681" y="3270383"/>
            <a:ext cx="2024913" cy="369332"/>
          </a:xfrm>
          <a:prstGeom prst="rect">
            <a:avLst/>
          </a:prstGeom>
          <a:noFill/>
        </p:spPr>
        <p:txBody>
          <a:bodyPr wrap="none" rtlCol="0">
            <a:spAutoFit/>
          </a:bodyPr>
          <a:lstStyle/>
          <a:p>
            <a:r>
              <a:rPr lang="en-GB" dirty="0">
                <a:solidFill>
                  <a:schemeClr val="tx2"/>
                </a:solidFill>
                <a:hlinkClick r:id="rId6">
                  <a:extLst>
                    <a:ext uri="{A12FA001-AC4F-418D-AE19-62706E023703}">
                      <ahyp:hlinkClr xmlns:ahyp="http://schemas.microsoft.com/office/drawing/2018/hyperlinkcolor" val="tx"/>
                    </a:ext>
                  </a:extLst>
                </a:hlinkClick>
              </a:rPr>
              <a:t>iCould </a:t>
            </a:r>
            <a:r>
              <a:rPr lang="en-GB" dirty="0">
                <a:solidFill>
                  <a:schemeClr val="tx2"/>
                </a:solidFill>
                <a:hlinkClick r:id="rId7">
                  <a:extLst>
                    <a:ext uri="{A12FA001-AC4F-418D-AE19-62706E023703}">
                      <ahyp:hlinkClr xmlns:ahyp="http://schemas.microsoft.com/office/drawing/2018/hyperlinkcolor" val="tx"/>
                    </a:ext>
                  </a:extLst>
                </a:hlinkClick>
              </a:rPr>
              <a:t>Case</a:t>
            </a:r>
            <a:r>
              <a:rPr lang="en-GB" dirty="0">
                <a:solidFill>
                  <a:schemeClr val="tx2"/>
                </a:solidFill>
                <a:hlinkClick r:id="rId6">
                  <a:extLst>
                    <a:ext uri="{A12FA001-AC4F-418D-AE19-62706E023703}">
                      <ahyp:hlinkClr xmlns:ahyp="http://schemas.microsoft.com/office/drawing/2018/hyperlinkcolor" val="tx"/>
                    </a:ext>
                  </a:extLst>
                </a:hlinkClick>
              </a:rPr>
              <a:t> </a:t>
            </a:r>
            <a:r>
              <a:rPr lang="en-GB" u="sng" dirty="0">
                <a:solidFill>
                  <a:schemeClr val="tx2"/>
                </a:solidFill>
                <a:hlinkClick r:id="rId6">
                  <a:extLst>
                    <a:ext uri="{A12FA001-AC4F-418D-AE19-62706E023703}">
                      <ahyp:hlinkClr xmlns:ahyp="http://schemas.microsoft.com/office/drawing/2018/hyperlinkcolor" val="tx"/>
                    </a:ext>
                  </a:extLst>
                </a:hlinkClick>
              </a:rPr>
              <a:t>Study</a:t>
            </a:r>
            <a:r>
              <a:rPr lang="en-GB" u="sng" dirty="0">
                <a:solidFill>
                  <a:schemeClr val="tx2"/>
                </a:solidFill>
              </a:rPr>
              <a:t> 1</a:t>
            </a:r>
            <a:endParaRPr lang="en-US" u="sng" dirty="0">
              <a:solidFill>
                <a:schemeClr val="tx2"/>
              </a:solidFill>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094092" y="2021396"/>
            <a:ext cx="1854995" cy="369332"/>
          </a:xfrm>
          <a:prstGeom prst="rect">
            <a:avLst/>
          </a:prstGeom>
        </p:spPr>
        <p:txBody>
          <a:bodyPr wrap="none">
            <a:spAutoFit/>
          </a:bodyPr>
          <a:lstStyle/>
          <a:p>
            <a:r>
              <a:rPr lang="en-GB" dirty="0">
                <a:solidFill>
                  <a:schemeClr val="tx2"/>
                </a:solidFill>
                <a:hlinkClick r:id="rId8">
                  <a:extLst>
                    <a:ext uri="{A12FA001-AC4F-418D-AE19-62706E023703}">
                      <ahyp:hlinkClr xmlns:ahyp="http://schemas.microsoft.com/office/drawing/2018/hyperlinkcolor" val="tx"/>
                    </a:ext>
                  </a:extLst>
                </a:hlinkClick>
              </a:rPr>
              <a:t>iCould Case Study</a:t>
            </a:r>
            <a:endParaRPr lang="en-GB" dirty="0">
              <a:solidFill>
                <a:schemeClr val="tx2"/>
              </a:solidFill>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906989" y="5705261"/>
            <a:ext cx="1984646" cy="369332"/>
          </a:xfrm>
          <a:prstGeom prst="rect">
            <a:avLst/>
          </a:prstGeom>
        </p:spPr>
        <p:txBody>
          <a:bodyPr wrap="none">
            <a:spAutoFit/>
          </a:bodyPr>
          <a:lstStyle/>
          <a:p>
            <a:r>
              <a:rPr lang="en-GB" dirty="0">
                <a:solidFill>
                  <a:schemeClr val="tx2"/>
                </a:solidFill>
                <a:hlinkClick r:id="rId9">
                  <a:extLst>
                    <a:ext uri="{A12FA001-AC4F-418D-AE19-62706E023703}">
                      <ahyp:hlinkClr xmlns:ahyp="http://schemas.microsoft.com/office/drawing/2018/hyperlinkcolor" val="tx"/>
                    </a:ext>
                  </a:extLst>
                </a:hlinkClick>
              </a:rPr>
              <a:t>BBC Bitesize Profile</a:t>
            </a:r>
            <a:endParaRPr lang="en-GB" dirty="0">
              <a:solidFill>
                <a:schemeClr val="tx2"/>
              </a:solidFill>
            </a:endParaRPr>
          </a:p>
        </p:txBody>
      </p:sp>
      <p:sp>
        <p:nvSpPr>
          <p:cNvPr id="27" name="TextBox 26">
            <a:extLst>
              <a:ext uri="{FF2B5EF4-FFF2-40B4-BE49-F238E27FC236}">
                <a16:creationId xmlns:a16="http://schemas.microsoft.com/office/drawing/2014/main" id="{5394C270-A90E-BB4C-9F97-44E835A87C4E}"/>
              </a:ext>
            </a:extLst>
          </p:cNvPr>
          <p:cNvSpPr txBox="1"/>
          <p:nvPr/>
        </p:nvSpPr>
        <p:spPr>
          <a:xfrm>
            <a:off x="6531049" y="3523475"/>
            <a:ext cx="2024913" cy="369332"/>
          </a:xfrm>
          <a:prstGeom prst="rect">
            <a:avLst/>
          </a:prstGeom>
          <a:noFill/>
        </p:spPr>
        <p:txBody>
          <a:bodyPr wrap="none" rtlCol="0">
            <a:spAutoFit/>
          </a:bodyPr>
          <a:lstStyle/>
          <a:p>
            <a:r>
              <a:rPr lang="en-GB" dirty="0">
                <a:solidFill>
                  <a:schemeClr val="tx2"/>
                </a:solidFill>
                <a:hlinkClick r:id="rId10">
                  <a:extLst>
                    <a:ext uri="{A12FA001-AC4F-418D-AE19-62706E023703}">
                      <ahyp:hlinkClr xmlns:ahyp="http://schemas.microsoft.com/office/drawing/2018/hyperlinkcolor" val="tx"/>
                    </a:ext>
                  </a:extLst>
                </a:hlinkClick>
              </a:rPr>
              <a:t>iCould Case </a:t>
            </a:r>
            <a:r>
              <a:rPr lang="en-GB" u="sng" dirty="0">
                <a:solidFill>
                  <a:schemeClr val="tx2"/>
                </a:solidFill>
                <a:hlinkClick r:id="rId10">
                  <a:extLst>
                    <a:ext uri="{A12FA001-AC4F-418D-AE19-62706E023703}">
                      <ahyp:hlinkClr xmlns:ahyp="http://schemas.microsoft.com/office/drawing/2018/hyperlinkcolor" val="tx"/>
                    </a:ext>
                  </a:extLst>
                </a:hlinkClick>
              </a:rPr>
              <a:t>Study</a:t>
            </a:r>
            <a:r>
              <a:rPr lang="en-GB" u="sng" dirty="0">
                <a:solidFill>
                  <a:schemeClr val="tx2"/>
                </a:solidFill>
              </a:rPr>
              <a:t> 2</a:t>
            </a:r>
            <a:endParaRPr lang="en-US" u="sng" dirty="0">
              <a:solidFill>
                <a:schemeClr val="tx2"/>
              </a:solidFill>
            </a:endParaRPr>
          </a:p>
        </p:txBody>
      </p:sp>
      <p:pic>
        <p:nvPicPr>
          <p:cNvPr id="20" name="Picture 19" descr="Chart, pie chart&#10;&#10;Description automatically generated">
            <a:extLst>
              <a:ext uri="{FF2B5EF4-FFF2-40B4-BE49-F238E27FC236}">
                <a16:creationId xmlns:a16="http://schemas.microsoft.com/office/drawing/2014/main" id="{8B9E9E57-AA95-3B41-988A-8D2B54DC8B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2578" y="2159819"/>
            <a:ext cx="1066244" cy="649154"/>
          </a:xfrm>
          <a:prstGeom prst="rect">
            <a:avLst/>
          </a:prstGeom>
        </p:spPr>
      </p:pic>
      <p:pic>
        <p:nvPicPr>
          <p:cNvPr id="21" name="Picture 20" descr="Chart, pie chart&#10;&#10;Description automatically generated">
            <a:extLst>
              <a:ext uri="{FF2B5EF4-FFF2-40B4-BE49-F238E27FC236}">
                <a16:creationId xmlns:a16="http://schemas.microsoft.com/office/drawing/2014/main" id="{BDE6EC3C-EC86-2A40-A587-33C4BD1C4F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4040" y="4189378"/>
            <a:ext cx="1066244" cy="649154"/>
          </a:xfrm>
          <a:prstGeom prst="rect">
            <a:avLst/>
          </a:prstGeom>
        </p:spPr>
      </p:pic>
      <p:pic>
        <p:nvPicPr>
          <p:cNvPr id="28" name="Picture 27" descr="Chart, pie chart&#10;&#10;Description automatically generated">
            <a:extLst>
              <a:ext uri="{FF2B5EF4-FFF2-40B4-BE49-F238E27FC236}">
                <a16:creationId xmlns:a16="http://schemas.microsoft.com/office/drawing/2014/main" id="{A53F0D23-3B39-604E-8CF3-C05A8DDF6D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3441" y="6156495"/>
            <a:ext cx="1066244" cy="649154"/>
          </a:xfrm>
          <a:prstGeom prst="rect">
            <a:avLst/>
          </a:prstGeom>
        </p:spPr>
      </p:pic>
    </p:spTree>
    <p:extLst>
      <p:ext uri="{BB962C8B-B14F-4D97-AF65-F5344CB8AC3E}">
        <p14:creationId xmlns:p14="http://schemas.microsoft.com/office/powerpoint/2010/main" val="244608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8EB98F2-64F8-E547-8B31-C4964BD2135F}"/>
              </a:ext>
            </a:extLst>
          </p:cNvPr>
          <p:cNvSpPr/>
          <p:nvPr/>
        </p:nvSpPr>
        <p:spPr>
          <a:xfrm>
            <a:off x="5619052" y="-94128"/>
            <a:ext cx="7182548" cy="7019364"/>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ape, square&#10;&#10;Description automatically generated">
            <a:extLst>
              <a:ext uri="{FF2B5EF4-FFF2-40B4-BE49-F238E27FC236}">
                <a16:creationId xmlns:a16="http://schemas.microsoft.com/office/drawing/2014/main" id="{E3E359A7-E361-2D4B-A357-D189CD812868}"/>
              </a:ext>
            </a:extLst>
          </p:cNvPr>
          <p:cNvPicPr>
            <a:picLocks noChangeAspect="1"/>
          </p:cNvPicPr>
          <p:nvPr/>
        </p:nvPicPr>
        <p:blipFill rotWithShape="1">
          <a:blip r:embed="rId3">
            <a:extLst>
              <a:ext uri="{28A0092B-C50C-407E-A947-70E740481C1C}">
                <a14:useLocalDpi xmlns:a14="http://schemas.microsoft.com/office/drawing/2010/main" val="0"/>
              </a:ext>
            </a:extLst>
          </a:blip>
          <a:srcRect b="22124"/>
          <a:stretch/>
        </p:blipFill>
        <p:spPr>
          <a:xfrm>
            <a:off x="4156032" y="3675380"/>
            <a:ext cx="3858809" cy="2792655"/>
          </a:xfrm>
          <a:prstGeom prst="rect">
            <a:avLst/>
          </a:prstGeom>
        </p:spPr>
      </p:pic>
      <p:pic>
        <p:nvPicPr>
          <p:cNvPr id="13" name="Picture 12" descr="Shape, square&#10;&#10;Description automatically generated">
            <a:extLst>
              <a:ext uri="{FF2B5EF4-FFF2-40B4-BE49-F238E27FC236}">
                <a16:creationId xmlns:a16="http://schemas.microsoft.com/office/drawing/2014/main" id="{0AEAE0F0-D9A4-8C49-9A56-051A0E149AB5}"/>
              </a:ext>
            </a:extLst>
          </p:cNvPr>
          <p:cNvPicPr>
            <a:picLocks noChangeAspect="1"/>
          </p:cNvPicPr>
          <p:nvPr/>
        </p:nvPicPr>
        <p:blipFill rotWithShape="1">
          <a:blip r:embed="rId3">
            <a:extLst>
              <a:ext uri="{28A0092B-C50C-407E-A947-70E740481C1C}">
                <a14:useLocalDpi xmlns:a14="http://schemas.microsoft.com/office/drawing/2010/main" val="0"/>
              </a:ext>
            </a:extLst>
          </a:blip>
          <a:srcRect b="22124"/>
          <a:stretch/>
        </p:blipFill>
        <p:spPr>
          <a:xfrm>
            <a:off x="298223" y="3675380"/>
            <a:ext cx="3858809" cy="2792655"/>
          </a:xfrm>
          <a:prstGeom prst="rect">
            <a:avLst/>
          </a:prstGeom>
        </p:spPr>
      </p:pic>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6465205" cy="707886"/>
          </a:xfrm>
          <a:prstGeom prst="rect">
            <a:avLst/>
          </a:prstGeom>
          <a:noFill/>
        </p:spPr>
        <p:txBody>
          <a:bodyPr wrap="square" rtlCol="0">
            <a:spAutoFit/>
          </a:bodyPr>
          <a:lstStyle/>
          <a:p>
            <a:r>
              <a:rPr lang="en-US" sz="4000" b="1" dirty="0">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754892"/>
            <a:ext cx="6643526" cy="646331"/>
          </a:xfrm>
          <a:prstGeom prst="rect">
            <a:avLst/>
          </a:prstGeom>
          <a:noFill/>
        </p:spPr>
        <p:txBody>
          <a:bodyPr wrap="square" rtlCol="0">
            <a:spAutoFit/>
          </a:bodyPr>
          <a:lstStyle/>
          <a:p>
            <a:r>
              <a:rPr lang="en-GB" dirty="0">
                <a:solidFill>
                  <a:schemeClr val="tx2"/>
                </a:solidFill>
              </a:rPr>
              <a:t>Explore careers using </a:t>
            </a:r>
            <a:r>
              <a:rPr lang="en-GB" dirty="0">
                <a:solidFill>
                  <a:schemeClr val="tx2"/>
                </a:solidFill>
                <a:hlinkClick r:id="rId4">
                  <a:extLst>
                    <a:ext uri="{A12FA001-AC4F-418D-AE19-62706E023703}">
                      <ahyp:hlinkClr xmlns:ahyp="http://schemas.microsoft.com/office/drawing/2018/hyperlinkcolor" val="tx"/>
                    </a:ext>
                  </a:extLst>
                </a:hlinkClick>
              </a:rPr>
              <a:t>National Careers Service</a:t>
            </a:r>
            <a:r>
              <a:rPr lang="en-GB" dirty="0">
                <a:solidFill>
                  <a:schemeClr val="tx2"/>
                </a:solidFill>
              </a:rPr>
              <a:t> 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851908" y="3907509"/>
            <a:ext cx="3022759" cy="2154436"/>
          </a:xfrm>
          <a:prstGeom prst="rect">
            <a:avLst/>
          </a:prstGeom>
        </p:spPr>
        <p:txBody>
          <a:bodyPr wrap="square">
            <a:spAutoFit/>
          </a:bodyPr>
          <a:lstStyle/>
          <a:p>
            <a:r>
              <a:rPr lang="en-GB" dirty="0">
                <a:solidFill>
                  <a:schemeClr val="tx2"/>
                </a:solidFill>
              </a:rPr>
              <a:t>Includes: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Average Salary</a:t>
            </a:r>
          </a:p>
          <a:p>
            <a:pPr marL="285750" indent="-285750">
              <a:buFont typeface="Arial" panose="020B0604020202020204" pitchFamily="34" charset="0"/>
              <a:buChar char="•"/>
            </a:pPr>
            <a:r>
              <a:rPr lang="en-GB" dirty="0">
                <a:solidFill>
                  <a:schemeClr val="tx2"/>
                </a:solidFill>
              </a:rPr>
              <a:t>Typical Hours</a:t>
            </a:r>
          </a:p>
          <a:p>
            <a:pPr marL="285750" indent="-285750">
              <a:buFont typeface="Arial" panose="020B0604020202020204" pitchFamily="34" charset="0"/>
              <a:buChar char="•"/>
            </a:pPr>
            <a:r>
              <a:rPr lang="en-GB" dirty="0">
                <a:solidFill>
                  <a:schemeClr val="tx2"/>
                </a:solidFill>
              </a:rPr>
              <a:t>Work patterns</a:t>
            </a:r>
          </a:p>
          <a:p>
            <a:pPr marL="285750" indent="-285750">
              <a:buFont typeface="Arial" panose="020B0604020202020204" pitchFamily="34" charset="0"/>
              <a:buChar char="•"/>
            </a:pPr>
            <a:r>
              <a:rPr lang="en-GB" dirty="0">
                <a:solidFill>
                  <a:schemeClr val="tx2"/>
                </a:solidFill>
              </a:rPr>
              <a:t>Pathways/How to Become</a:t>
            </a:r>
          </a:p>
          <a:p>
            <a:pPr marL="285750" indent="-285750">
              <a:buFont typeface="Arial" panose="020B0604020202020204" pitchFamily="34" charset="0"/>
              <a:buChar char="•"/>
            </a:pPr>
            <a:r>
              <a:rPr lang="en-GB" dirty="0">
                <a:solidFill>
                  <a:schemeClr val="tx2"/>
                </a:solidFill>
              </a:rPr>
              <a:t>Essential Skills</a:t>
            </a:r>
          </a:p>
          <a:p>
            <a:pPr marL="285750" indent="-285750">
              <a:buFont typeface="Arial" panose="020B0604020202020204" pitchFamily="34" charset="0"/>
              <a:buChar char="•"/>
            </a:pPr>
            <a:r>
              <a:rPr lang="en-GB" dirty="0">
                <a:solidFill>
                  <a:schemeClr val="tx2"/>
                </a:solidFill>
              </a:rPr>
              <a:t>Daily Tasks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5"/>
          <a:stretch>
            <a:fillRect/>
          </a:stretch>
        </p:blipFill>
        <p:spPr>
          <a:xfrm>
            <a:off x="8510169" y="2447717"/>
            <a:ext cx="3218829" cy="3451159"/>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677561" y="3907509"/>
            <a:ext cx="2552451" cy="1877437"/>
          </a:xfrm>
          <a:prstGeom prst="rect">
            <a:avLst/>
          </a:prstGeom>
          <a:noFill/>
        </p:spPr>
        <p:txBody>
          <a:bodyPr wrap="square" rtlCol="0">
            <a:spAutoFit/>
          </a:bodyPr>
          <a:lstStyle/>
          <a:p>
            <a:r>
              <a:rPr lang="en-GB" dirty="0">
                <a:solidFill>
                  <a:schemeClr val="tx2"/>
                </a:solidFill>
              </a:rPr>
              <a:t>Research Ideas:</a:t>
            </a:r>
          </a:p>
          <a:p>
            <a:r>
              <a:rPr lang="en-GB" sz="800" dirty="0">
                <a:solidFill>
                  <a:schemeClr val="tx2"/>
                </a:solidFill>
              </a:rPr>
              <a:t> </a:t>
            </a:r>
          </a:p>
          <a:p>
            <a:r>
              <a:rPr lang="en-GB" dirty="0">
                <a:solidFill>
                  <a:schemeClr val="tx2"/>
                </a:solidFill>
                <a:hlinkClick r:id="rId6"/>
              </a:rPr>
              <a:t>Police Constable</a:t>
            </a:r>
            <a:endParaRPr lang="en-GB" dirty="0">
              <a:solidFill>
                <a:schemeClr val="tx2"/>
              </a:solidFill>
            </a:endParaRPr>
          </a:p>
          <a:p>
            <a:r>
              <a:rPr lang="en-GB" dirty="0">
                <a:solidFill>
                  <a:schemeClr val="tx2"/>
                </a:solidFill>
                <a:hlinkClick r:id="rId7"/>
              </a:rPr>
              <a:t>Social Policy Lecturer</a:t>
            </a:r>
            <a:endParaRPr lang="en-GB" dirty="0">
              <a:solidFill>
                <a:schemeClr val="tx2"/>
              </a:solidFill>
              <a:hlinkClick r:id="rId8">
                <a:extLst>
                  <a:ext uri="{A12FA001-AC4F-418D-AE19-62706E023703}">
                    <ahyp:hlinkClr xmlns:ahyp="http://schemas.microsoft.com/office/drawing/2018/hyperlinkcolor" val="tx"/>
                  </a:ext>
                </a:extLst>
              </a:hlinkClick>
            </a:endParaRPr>
          </a:p>
          <a:p>
            <a:r>
              <a:rPr lang="en-GB" dirty="0">
                <a:solidFill>
                  <a:schemeClr val="tx2"/>
                </a:solidFill>
                <a:hlinkClick r:id="rId9"/>
              </a:rPr>
              <a:t>Family Support Worker</a:t>
            </a:r>
            <a:endParaRPr lang="en-GB" dirty="0">
              <a:solidFill>
                <a:schemeClr val="tx2"/>
              </a:solidFill>
            </a:endParaRPr>
          </a:p>
          <a:p>
            <a:r>
              <a:rPr lang="en-GB" dirty="0">
                <a:solidFill>
                  <a:schemeClr val="tx2"/>
                </a:solidFill>
                <a:hlinkClick r:id="rId10"/>
              </a:rPr>
              <a:t>MP</a:t>
            </a:r>
            <a:endParaRPr lang="en-GB" dirty="0">
              <a:solidFill>
                <a:schemeClr val="tx2"/>
              </a:solidFill>
            </a:endParaRPr>
          </a:p>
          <a:p>
            <a:r>
              <a:rPr lang="en-GB" dirty="0">
                <a:solidFill>
                  <a:schemeClr val="tx2"/>
                </a:solidFill>
                <a:hlinkClick r:id="rId11"/>
              </a:rPr>
              <a:t>Corone</a:t>
            </a:r>
            <a:r>
              <a:rPr lang="en-GB" dirty="0">
                <a:solidFill>
                  <a:schemeClr val="tx2"/>
                </a:solidFill>
              </a:rPr>
              <a:t>r</a:t>
            </a:r>
          </a:p>
        </p:txBody>
      </p:sp>
      <p:pic>
        <p:nvPicPr>
          <p:cNvPr id="12" name="Picture 11" descr="Chart, pie chart&#10;&#10;Description automatically generated">
            <a:extLst>
              <a:ext uri="{FF2B5EF4-FFF2-40B4-BE49-F238E27FC236}">
                <a16:creationId xmlns:a16="http://schemas.microsoft.com/office/drawing/2014/main" id="{23169AA9-2FF9-954F-8E4B-147537000F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06406" y="5574298"/>
            <a:ext cx="1066244" cy="649154"/>
          </a:xfrm>
          <a:prstGeom prst="rect">
            <a:avLst/>
          </a:prstGeom>
        </p:spPr>
      </p:pic>
    </p:spTree>
    <p:extLst>
      <p:ext uri="{BB962C8B-B14F-4D97-AF65-F5344CB8AC3E}">
        <p14:creationId xmlns:p14="http://schemas.microsoft.com/office/powerpoint/2010/main" val="432717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205F9DD3-0562-F547-817B-2278B37B7E42}"/>
              </a:ext>
            </a:extLst>
          </p:cNvPr>
          <p:cNvSpPr/>
          <p:nvPr/>
        </p:nvSpPr>
        <p:spPr>
          <a:xfrm>
            <a:off x="5619052" y="-94128"/>
            <a:ext cx="7182548" cy="7019364"/>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7441917" cy="707886"/>
          </a:xfrm>
          <a:prstGeom prst="rect">
            <a:avLst/>
          </a:prstGeom>
          <a:noFill/>
        </p:spPr>
        <p:txBody>
          <a:bodyPr wrap="square" rtlCol="0">
            <a:spAutoFit/>
          </a:bodyPr>
          <a:lstStyle/>
          <a:p>
            <a:r>
              <a:rPr lang="en-US" sz="4000" b="1" dirty="0">
                <a:solidFill>
                  <a:schemeClr val="tx2"/>
                </a:solidFill>
              </a:rPr>
              <a:t>Where can Sociology take you</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635624"/>
            <a:ext cx="2982418" cy="461665"/>
          </a:xfrm>
          <a:prstGeom prst="rect">
            <a:avLst/>
          </a:prstGeom>
          <a:noFill/>
        </p:spPr>
        <p:txBody>
          <a:bodyPr wrap="square" rtlCol="0">
            <a:spAutoFit/>
          </a:bodyPr>
          <a:lstStyle/>
          <a:p>
            <a:r>
              <a:rPr lang="en-GB" sz="2400" b="1" dirty="0">
                <a:solidFill>
                  <a:srgbClr val="00A8A8"/>
                </a:solidFill>
              </a:rPr>
              <a:t>Pathways at 16</a:t>
            </a:r>
          </a:p>
        </p:txBody>
      </p:sp>
      <p:sp>
        <p:nvSpPr>
          <p:cNvPr id="18" name="Rectangle 17">
            <a:extLst>
              <a:ext uri="{FF2B5EF4-FFF2-40B4-BE49-F238E27FC236}">
                <a16:creationId xmlns:a16="http://schemas.microsoft.com/office/drawing/2014/main" id="{3A9E06B0-AA92-9049-89BB-0318DFDA396B}"/>
              </a:ext>
            </a:extLst>
          </p:cNvPr>
          <p:cNvSpPr/>
          <p:nvPr/>
        </p:nvSpPr>
        <p:spPr>
          <a:xfrm>
            <a:off x="465070" y="3429000"/>
            <a:ext cx="3520432" cy="1877437"/>
          </a:xfrm>
          <a:prstGeom prst="rect">
            <a:avLst/>
          </a:prstGeom>
        </p:spPr>
        <p:txBody>
          <a:bodyPr wrap="square">
            <a:spAutoFit/>
          </a:bodyPr>
          <a:lstStyle/>
          <a:p>
            <a:r>
              <a:rPr lang="en-GB" dirty="0">
                <a:solidFill>
                  <a:schemeClr val="tx2"/>
                </a:solidFill>
              </a:rPr>
              <a:t>Example Post 16 Routes </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A-Level English</a:t>
            </a:r>
          </a:p>
          <a:p>
            <a:pPr marL="285750" indent="-285750">
              <a:buFont typeface="Arial" panose="020B0604020202020204" pitchFamily="34" charset="0"/>
              <a:buChar char="•"/>
            </a:pPr>
            <a:r>
              <a:rPr lang="en-GB" dirty="0">
                <a:solidFill>
                  <a:schemeClr val="tx2"/>
                </a:solidFill>
              </a:rPr>
              <a:t>Sociology</a:t>
            </a:r>
          </a:p>
          <a:p>
            <a:pPr marL="285750" indent="-285750">
              <a:buFont typeface="Arial" panose="020B0604020202020204" pitchFamily="34" charset="0"/>
              <a:buChar char="•"/>
            </a:pPr>
            <a:r>
              <a:rPr lang="en-GB" dirty="0">
                <a:solidFill>
                  <a:schemeClr val="tx2"/>
                </a:solidFill>
              </a:rPr>
              <a:t>Critical Thinking</a:t>
            </a:r>
          </a:p>
          <a:p>
            <a:pPr marL="285750" indent="-285750">
              <a:buFont typeface="Arial" panose="020B0604020202020204" pitchFamily="34" charset="0"/>
              <a:buChar char="•"/>
            </a:pPr>
            <a:r>
              <a:rPr lang="en-GB" u="sng" dirty="0">
                <a:solidFill>
                  <a:schemeClr val="tx2"/>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 level Education &amp; Childcare</a:t>
            </a:r>
            <a:endParaRPr lang="en-GB" u="sng" dirty="0">
              <a:solidFill>
                <a:schemeClr val="tx2"/>
              </a:solidFill>
              <a:ea typeface="Calibri" panose="020F0502020204030204" pitchFamily="34" charset="0"/>
              <a:cs typeface="Times New Roman" panose="02020603050405020304" pitchFamily="18" charset="0"/>
            </a:endParaRPr>
          </a:p>
          <a:p>
            <a:endParaRPr lang="en-GB" dirty="0">
              <a:solidFill>
                <a:schemeClr val="tx2"/>
              </a:solidFill>
            </a:endParaRPr>
          </a:p>
        </p:txBody>
      </p:sp>
      <p:sp>
        <p:nvSpPr>
          <p:cNvPr id="19" name="TextBox 18">
            <a:extLst>
              <a:ext uri="{FF2B5EF4-FFF2-40B4-BE49-F238E27FC236}">
                <a16:creationId xmlns:a16="http://schemas.microsoft.com/office/drawing/2014/main" id="{36DB4D45-303C-A542-AE3D-37FA35ED7153}"/>
              </a:ext>
            </a:extLst>
          </p:cNvPr>
          <p:cNvSpPr txBox="1"/>
          <p:nvPr/>
        </p:nvSpPr>
        <p:spPr>
          <a:xfrm>
            <a:off x="4298781" y="3429000"/>
            <a:ext cx="3463430" cy="1323439"/>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Social Work </a:t>
            </a:r>
          </a:p>
          <a:p>
            <a:pPr marL="285750" indent="-285750">
              <a:buFont typeface="Arial" panose="020B0604020202020204" pitchFamily="34" charset="0"/>
              <a:buChar char="•"/>
            </a:pPr>
            <a:r>
              <a:rPr lang="en-GB" dirty="0">
                <a:solidFill>
                  <a:schemeClr val="tx2"/>
                </a:solidFill>
              </a:rPr>
              <a:t>Health &amp; Social Care</a:t>
            </a:r>
          </a:p>
          <a:p>
            <a:pPr marL="285750" indent="-285750">
              <a:buFont typeface="Arial" panose="020B0604020202020204" pitchFamily="34" charset="0"/>
              <a:buChar char="•"/>
            </a:pPr>
            <a:r>
              <a:rPr lang="en-GB" dirty="0">
                <a:solidFill>
                  <a:schemeClr val="tx2"/>
                </a:solidFill>
              </a:rPr>
              <a:t>Policy Officer</a:t>
            </a:r>
          </a:p>
        </p:txBody>
      </p:sp>
      <p:pic>
        <p:nvPicPr>
          <p:cNvPr id="13" name="Picture 12">
            <a:extLst>
              <a:ext uri="{FF2B5EF4-FFF2-40B4-BE49-F238E27FC236}">
                <a16:creationId xmlns:a16="http://schemas.microsoft.com/office/drawing/2014/main" id="{8B1D1500-2EFD-004B-A889-E4F79FF35232}"/>
              </a:ext>
            </a:extLst>
          </p:cNvPr>
          <p:cNvPicPr>
            <a:picLocks noChangeAspect="1"/>
          </p:cNvPicPr>
          <p:nvPr/>
        </p:nvPicPr>
        <p:blipFill rotWithShape="1">
          <a:blip r:embed="rId4">
            <a:extLst>
              <a:ext uri="{28A0092B-C50C-407E-A947-70E740481C1C}">
                <a14:useLocalDpi xmlns:a14="http://schemas.microsoft.com/office/drawing/2010/main" val="0"/>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pic>
        <p:nvPicPr>
          <p:cNvPr id="5" name="Picture 4" descr="Logo&#10;&#10;Description automatically generated">
            <a:extLst>
              <a:ext uri="{FF2B5EF4-FFF2-40B4-BE49-F238E27FC236}">
                <a16:creationId xmlns:a16="http://schemas.microsoft.com/office/drawing/2014/main" id="{9B2324B0-9C30-3C41-BFE3-7D4D8B8EA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9217" y="1820892"/>
            <a:ext cx="1210733" cy="393793"/>
          </a:xfrm>
          <a:prstGeom prst="rect">
            <a:avLst/>
          </a:prstGeom>
          <a:solidFill>
            <a:schemeClr val="bg2"/>
          </a:solidFill>
          <a:ln w="12700">
            <a:solidFill>
              <a:srgbClr val="E0DEDA"/>
            </a:solidFill>
          </a:ln>
        </p:spPr>
      </p:pic>
      <p:sp>
        <p:nvSpPr>
          <p:cNvPr id="2" name="TextBox 1">
            <a:extLst>
              <a:ext uri="{FF2B5EF4-FFF2-40B4-BE49-F238E27FC236}">
                <a16:creationId xmlns:a16="http://schemas.microsoft.com/office/drawing/2014/main" id="{59FEF417-FFC6-7746-BECF-DFD28430C70D}"/>
              </a:ext>
            </a:extLst>
          </p:cNvPr>
          <p:cNvSpPr txBox="1"/>
          <p:nvPr/>
        </p:nvSpPr>
        <p:spPr>
          <a:xfrm>
            <a:off x="-1569493" y="-103723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05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76121A4-9206-0E4F-B714-BDA7122544CC}"/>
              </a:ext>
            </a:extLst>
          </p:cNvPr>
          <p:cNvSpPr/>
          <p:nvPr/>
        </p:nvSpPr>
        <p:spPr>
          <a:xfrm>
            <a:off x="5619052" y="-94128"/>
            <a:ext cx="7182548" cy="7019364"/>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909009"/>
            <a:ext cx="7034464" cy="707886"/>
          </a:xfrm>
          <a:prstGeom prst="rect">
            <a:avLst/>
          </a:prstGeom>
          <a:noFill/>
        </p:spPr>
        <p:txBody>
          <a:bodyPr wrap="square" rtlCol="0">
            <a:spAutoFit/>
          </a:bodyPr>
          <a:lstStyle/>
          <a:p>
            <a:r>
              <a:rPr lang="en-US" sz="4000" b="1" dirty="0">
                <a:solidFill>
                  <a:schemeClr val="tx2"/>
                </a:solidFill>
              </a:rPr>
              <a:t>Where can Sociology take you</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635624"/>
            <a:ext cx="2982418" cy="461665"/>
          </a:xfrm>
          <a:prstGeom prst="rect">
            <a:avLst/>
          </a:prstGeom>
          <a:noFill/>
        </p:spPr>
        <p:txBody>
          <a:bodyPr wrap="square" rtlCol="0">
            <a:spAutoFit/>
          </a:bodyPr>
          <a:lstStyle/>
          <a:p>
            <a:r>
              <a:rPr lang="en-GB" sz="2400" b="1" dirty="0">
                <a:solidFill>
                  <a:srgbClr val="00A8A8"/>
                </a:solidFill>
              </a:rPr>
              <a:t>Pathways at 18</a:t>
            </a:r>
          </a:p>
        </p:txBody>
      </p:sp>
      <p:sp>
        <p:nvSpPr>
          <p:cNvPr id="18" name="Rectangle 17">
            <a:extLst>
              <a:ext uri="{FF2B5EF4-FFF2-40B4-BE49-F238E27FC236}">
                <a16:creationId xmlns:a16="http://schemas.microsoft.com/office/drawing/2014/main" id="{3A9E06B0-AA92-9049-89BB-0318DFDA396B}"/>
              </a:ext>
            </a:extLst>
          </p:cNvPr>
          <p:cNvSpPr/>
          <p:nvPr/>
        </p:nvSpPr>
        <p:spPr>
          <a:xfrm>
            <a:off x="465070" y="3429000"/>
            <a:ext cx="3520432" cy="2431435"/>
          </a:xfrm>
          <a:prstGeom prst="rect">
            <a:avLst/>
          </a:prstGeom>
        </p:spPr>
        <p:txBody>
          <a:bodyPr wrap="square">
            <a:spAutoFit/>
          </a:bodyPr>
          <a:lstStyle/>
          <a:p>
            <a:r>
              <a:rPr lang="en-GB" dirty="0">
                <a:solidFill>
                  <a:schemeClr val="tx2"/>
                </a:solidFill>
              </a:rPr>
              <a:t>Example Degrees: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Sociology</a:t>
            </a:r>
          </a:p>
          <a:p>
            <a:pPr marL="285750" indent="-285750">
              <a:buFont typeface="Arial" panose="020B0604020202020204" pitchFamily="34" charset="0"/>
              <a:buChar char="•"/>
            </a:pPr>
            <a:r>
              <a:rPr lang="en-GB" dirty="0">
                <a:solidFill>
                  <a:schemeClr val="tx2"/>
                </a:solidFill>
              </a:rPr>
              <a:t>Social work</a:t>
            </a:r>
          </a:p>
          <a:p>
            <a:pPr marL="285750" indent="-285750">
              <a:buFont typeface="Arial" panose="020B0604020202020204" pitchFamily="34" charset="0"/>
              <a:buChar char="•"/>
            </a:pPr>
            <a:r>
              <a:rPr lang="en-GB" dirty="0">
                <a:solidFill>
                  <a:schemeClr val="tx2"/>
                </a:solidFill>
              </a:rPr>
              <a:t>Human, Social and political Sciences</a:t>
            </a:r>
          </a:p>
          <a:p>
            <a:pPr marL="285750" indent="-285750">
              <a:buFont typeface="Arial" panose="020B0604020202020204" pitchFamily="34" charset="0"/>
              <a:buChar char="•"/>
            </a:pPr>
            <a:r>
              <a:rPr lang="en-GB" dirty="0">
                <a:solidFill>
                  <a:schemeClr val="tx2"/>
                </a:solidFill>
              </a:rPr>
              <a:t>Community Development</a:t>
            </a:r>
          </a:p>
          <a:p>
            <a:pPr marL="285750" indent="-285750">
              <a:buFont typeface="Arial" panose="020B0604020202020204" pitchFamily="34" charset="0"/>
              <a:buChar char="•"/>
            </a:pPr>
            <a:r>
              <a:rPr lang="en-GB" dirty="0">
                <a:solidFill>
                  <a:schemeClr val="tx2"/>
                </a:solidFill>
              </a:rPr>
              <a:t>Criminology </a:t>
            </a:r>
          </a:p>
          <a:p>
            <a:endParaRPr lang="en-GB" dirty="0">
              <a:solidFill>
                <a:schemeClr val="tx2"/>
              </a:solidFill>
            </a:endParaRPr>
          </a:p>
        </p:txBody>
      </p:sp>
      <p:sp>
        <p:nvSpPr>
          <p:cNvPr id="19" name="TextBox 18">
            <a:extLst>
              <a:ext uri="{FF2B5EF4-FFF2-40B4-BE49-F238E27FC236}">
                <a16:creationId xmlns:a16="http://schemas.microsoft.com/office/drawing/2014/main" id="{36DB4D45-303C-A542-AE3D-37FA35ED7153}"/>
              </a:ext>
            </a:extLst>
          </p:cNvPr>
          <p:cNvSpPr txBox="1"/>
          <p:nvPr/>
        </p:nvSpPr>
        <p:spPr>
          <a:xfrm>
            <a:off x="4298781" y="3429000"/>
            <a:ext cx="3463430" cy="1877437"/>
          </a:xfrm>
          <a:prstGeom prst="rect">
            <a:avLst/>
          </a:prstGeom>
          <a:noFill/>
        </p:spPr>
        <p:txBody>
          <a:bodyPr wrap="square" rtlCol="0">
            <a:spAutoFit/>
          </a:bodyPr>
          <a:lstStyle/>
          <a:p>
            <a:r>
              <a:rPr lang="en-GB" dirty="0">
                <a:solidFill>
                  <a:schemeClr val="tx2"/>
                </a:solidFill>
              </a:rPr>
              <a:t>Apprenticeship Ideas</a:t>
            </a:r>
          </a:p>
          <a:p>
            <a:r>
              <a:rPr lang="en-GB" sz="800" dirty="0">
                <a:solidFill>
                  <a:schemeClr val="tx2"/>
                </a:solidFill>
              </a:rPr>
              <a:t> </a:t>
            </a:r>
          </a:p>
          <a:p>
            <a:pPr marL="285750" indent="-285750">
              <a:buFont typeface="Arial" panose="020B0604020202020204" pitchFamily="34" charset="0"/>
              <a:buChar char="•"/>
            </a:pPr>
            <a:r>
              <a:rPr lang="en-GB" dirty="0">
                <a:solidFill>
                  <a:schemeClr val="tx2"/>
                </a:solidFill>
              </a:rPr>
              <a:t>Social Work </a:t>
            </a:r>
          </a:p>
          <a:p>
            <a:pPr marL="285750" indent="-285750">
              <a:buFont typeface="Arial" panose="020B0604020202020204" pitchFamily="34" charset="0"/>
              <a:buChar char="•"/>
            </a:pPr>
            <a:r>
              <a:rPr lang="en-GB" dirty="0">
                <a:solidFill>
                  <a:schemeClr val="tx2"/>
                </a:solidFill>
              </a:rPr>
              <a:t>Health &amp; Social Care</a:t>
            </a:r>
          </a:p>
          <a:p>
            <a:pPr marL="285750" indent="-285750">
              <a:buFont typeface="Arial" panose="020B0604020202020204" pitchFamily="34" charset="0"/>
              <a:buChar char="•"/>
            </a:pPr>
            <a:r>
              <a:rPr lang="en-GB" dirty="0">
                <a:solidFill>
                  <a:schemeClr val="tx2"/>
                </a:solidFill>
              </a:rPr>
              <a:t>Policy Officer</a:t>
            </a:r>
          </a:p>
          <a:p>
            <a:endParaRPr lang="en-GB" dirty="0">
              <a:solidFill>
                <a:schemeClr val="tx2"/>
              </a:solidFill>
            </a:endParaRPr>
          </a:p>
          <a:p>
            <a:endParaRPr lang="en-GB" dirty="0">
              <a:solidFill>
                <a:schemeClr val="tx2"/>
              </a:solidFill>
            </a:endParaRPr>
          </a:p>
        </p:txBody>
      </p:sp>
      <p:pic>
        <p:nvPicPr>
          <p:cNvPr id="22" name="Picture 21" descr="Logo&#10;&#10;Description automatically generated">
            <a:extLst>
              <a:ext uri="{FF2B5EF4-FFF2-40B4-BE49-F238E27FC236}">
                <a16:creationId xmlns:a16="http://schemas.microsoft.com/office/drawing/2014/main" id="{E98C189A-E11A-6E4C-B8F1-A79EBCD79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9217" y="1820892"/>
            <a:ext cx="1210733" cy="393793"/>
          </a:xfrm>
          <a:prstGeom prst="rect">
            <a:avLst/>
          </a:prstGeom>
          <a:solidFill>
            <a:schemeClr val="bg2"/>
          </a:solidFill>
          <a:ln w="12700">
            <a:solidFill>
              <a:srgbClr val="E0DEDA"/>
            </a:solidFill>
          </a:ln>
        </p:spPr>
      </p:pic>
      <p:pic>
        <p:nvPicPr>
          <p:cNvPr id="23" name="Picture 22">
            <a:extLst>
              <a:ext uri="{FF2B5EF4-FFF2-40B4-BE49-F238E27FC236}">
                <a16:creationId xmlns:a16="http://schemas.microsoft.com/office/drawing/2014/main" id="{C67ACDB9-F8CF-4348-8035-75F5C9828085}"/>
              </a:ext>
            </a:extLst>
          </p:cNvPr>
          <p:cNvPicPr>
            <a:picLocks noChangeAspect="1"/>
          </p:cNvPicPr>
          <p:nvPr/>
        </p:nvPicPr>
        <p:blipFill rotWithShape="1">
          <a:blip r:embed="rId4">
            <a:extLst>
              <a:ext uri="{28A0092B-C50C-407E-A947-70E740481C1C}">
                <a14:useLocalDpi xmlns:a14="http://schemas.microsoft.com/office/drawing/2010/main" val="0"/>
              </a:ext>
            </a:extLst>
          </a:blip>
          <a:srcRect l="-7410" t="-5809" r="-7261" b="-10520"/>
          <a:stretch/>
        </p:blipFill>
        <p:spPr>
          <a:xfrm>
            <a:off x="9106703" y="1589043"/>
            <a:ext cx="1024309" cy="625642"/>
          </a:xfrm>
          <a:prstGeom prst="rect">
            <a:avLst/>
          </a:prstGeom>
          <a:solidFill>
            <a:schemeClr val="bg2"/>
          </a:solidFill>
          <a:ln w="12700">
            <a:solidFill>
              <a:srgbClr val="E0DEDA"/>
            </a:solidFill>
          </a:ln>
        </p:spPr>
      </p:pic>
    </p:spTree>
    <p:extLst>
      <p:ext uri="{BB962C8B-B14F-4D97-AF65-F5344CB8AC3E}">
        <p14:creationId xmlns:p14="http://schemas.microsoft.com/office/powerpoint/2010/main" val="2072593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sign, vector graphics&#10;&#10;Description automatically generated">
            <a:extLst>
              <a:ext uri="{FF2B5EF4-FFF2-40B4-BE49-F238E27FC236}">
                <a16:creationId xmlns:a16="http://schemas.microsoft.com/office/drawing/2014/main" id="{B26AF6D6-93D4-3144-B25D-31498EFB7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534" y="4354536"/>
            <a:ext cx="731148" cy="731148"/>
          </a:xfrm>
          <a:prstGeom prst="rect">
            <a:avLst/>
          </a:prstGeom>
        </p:spPr>
      </p:pic>
      <p:pic>
        <p:nvPicPr>
          <p:cNvPr id="5" name="Picture 4" descr="A red circle with white text&#10;&#10;Description automatically generated with low confidence">
            <a:extLst>
              <a:ext uri="{FF2B5EF4-FFF2-40B4-BE49-F238E27FC236}">
                <a16:creationId xmlns:a16="http://schemas.microsoft.com/office/drawing/2014/main" id="{49AD4CCB-74BF-A249-A36C-940AC9A4E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534" y="3207775"/>
            <a:ext cx="781449" cy="781449"/>
          </a:xfrm>
          <a:prstGeom prst="rect">
            <a:avLst/>
          </a:prstGeom>
        </p:spPr>
      </p:pic>
      <p:sp>
        <p:nvSpPr>
          <p:cNvPr id="18" name="Freeform 17">
            <a:extLst>
              <a:ext uri="{FF2B5EF4-FFF2-40B4-BE49-F238E27FC236}">
                <a16:creationId xmlns:a16="http://schemas.microsoft.com/office/drawing/2014/main" id="{924F76AB-CFA0-D342-8820-6C90DCC4A29B}"/>
              </a:ext>
            </a:extLst>
          </p:cNvPr>
          <p:cNvSpPr/>
          <p:nvPr/>
        </p:nvSpPr>
        <p:spPr>
          <a:xfrm>
            <a:off x="5619052" y="-94128"/>
            <a:ext cx="7182548" cy="7019364"/>
          </a:xfrm>
          <a:custGeom>
            <a:avLst/>
            <a:gdLst>
              <a:gd name="connsiteX0" fmla="*/ 0 w 4545106"/>
              <a:gd name="connsiteY0" fmla="*/ 0 h 6925235"/>
              <a:gd name="connsiteX1" fmla="*/ 2057400 w 4545106"/>
              <a:gd name="connsiteY1" fmla="*/ 887506 h 6925235"/>
              <a:gd name="connsiteX2" fmla="*/ 618565 w 4545106"/>
              <a:gd name="connsiteY2" fmla="*/ 1506071 h 6925235"/>
              <a:gd name="connsiteX3" fmla="*/ 4464423 w 4545106"/>
              <a:gd name="connsiteY3" fmla="*/ 2796988 h 6925235"/>
              <a:gd name="connsiteX4" fmla="*/ 1828800 w 4545106"/>
              <a:gd name="connsiteY4" fmla="*/ 5056094 h 6925235"/>
              <a:gd name="connsiteX5" fmla="*/ 4504765 w 4545106"/>
              <a:gd name="connsiteY5" fmla="*/ 6871447 h 6925235"/>
              <a:gd name="connsiteX6" fmla="*/ 4504765 w 4545106"/>
              <a:gd name="connsiteY6" fmla="*/ 6871447 h 6925235"/>
              <a:gd name="connsiteX7" fmla="*/ 4545106 w 4545106"/>
              <a:gd name="connsiteY7" fmla="*/ 6925235 h 69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5106" h="6925235">
                <a:moveTo>
                  <a:pt x="0" y="0"/>
                </a:moveTo>
                <a:cubicBezTo>
                  <a:pt x="977153" y="318247"/>
                  <a:pt x="1954306" y="636494"/>
                  <a:pt x="2057400" y="887506"/>
                </a:cubicBezTo>
                <a:cubicBezTo>
                  <a:pt x="2160494" y="1138518"/>
                  <a:pt x="217395" y="1187824"/>
                  <a:pt x="618565" y="1506071"/>
                </a:cubicBezTo>
                <a:cubicBezTo>
                  <a:pt x="1019735" y="1824318"/>
                  <a:pt x="4262717" y="2205318"/>
                  <a:pt x="4464423" y="2796988"/>
                </a:cubicBezTo>
                <a:cubicBezTo>
                  <a:pt x="4666129" y="3388658"/>
                  <a:pt x="1822076" y="4377018"/>
                  <a:pt x="1828800" y="5056094"/>
                </a:cubicBezTo>
                <a:cubicBezTo>
                  <a:pt x="1835524" y="5735170"/>
                  <a:pt x="4504765" y="6871447"/>
                  <a:pt x="4504765" y="6871447"/>
                </a:cubicBezTo>
                <a:lnTo>
                  <a:pt x="4504765" y="6871447"/>
                </a:lnTo>
                <a:lnTo>
                  <a:pt x="4545106" y="6925235"/>
                </a:lnTo>
              </a:path>
            </a:pathLst>
          </a:custGeom>
          <a:noFill/>
          <a:ln w="50800">
            <a:solidFill>
              <a:srgbClr val="006992">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10;&#10;Description automatically generated">
            <a:extLst>
              <a:ext uri="{FF2B5EF4-FFF2-40B4-BE49-F238E27FC236}">
                <a16:creationId xmlns:a16="http://schemas.microsoft.com/office/drawing/2014/main" id="{8AEBC212-71FC-484F-B546-CE4AC7728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298" y="1280622"/>
            <a:ext cx="2073701" cy="611072"/>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433136" y="1909010"/>
            <a:ext cx="2995863" cy="1323439"/>
          </a:xfrm>
          <a:prstGeom prst="rect">
            <a:avLst/>
          </a:prstGeom>
          <a:noFill/>
        </p:spPr>
        <p:txBody>
          <a:bodyPr wrap="square" rtlCol="0">
            <a:spAutoFit/>
          </a:bodyPr>
          <a:lstStyle/>
          <a:p>
            <a:r>
              <a:rPr lang="en-US" sz="40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433135" y="3429000"/>
            <a:ext cx="2438401" cy="1569660"/>
          </a:xfrm>
          <a:prstGeom prst="rect">
            <a:avLst/>
          </a:prstGeom>
          <a:noFill/>
        </p:spPr>
        <p:txBody>
          <a:bodyPr wrap="square" rtlCol="0">
            <a:spAutoFit/>
          </a:bodyPr>
          <a:lstStyle/>
          <a:p>
            <a:r>
              <a:rPr lang="en-GB" sz="2400" b="1" dirty="0">
                <a:solidFill>
                  <a:srgbClr val="00A8A8"/>
                </a:solidFill>
              </a:rPr>
              <a:t>Here are three key skills needed for a career that uses Sociology. </a:t>
            </a: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2058911775"/>
              </p:ext>
            </p:extLst>
          </p:nvPr>
        </p:nvGraphicFramePr>
        <p:xfrm>
          <a:off x="4866697" y="2234236"/>
          <a:ext cx="6892167" cy="4391851"/>
        </p:xfrm>
        <a:graphic>
          <a:graphicData uri="http://schemas.openxmlformats.org/drawingml/2006/table">
            <a:tbl>
              <a:tblPr firstRow="1" bandRow="1">
                <a:tableStyleId>{5C22544A-7EE6-4342-B048-85BDC9FD1C3A}</a:tableStyleId>
              </a:tblPr>
              <a:tblGrid>
                <a:gridCol w="2191543">
                  <a:extLst>
                    <a:ext uri="{9D8B030D-6E8A-4147-A177-3AD203B41FA5}">
                      <a16:colId xmlns:a16="http://schemas.microsoft.com/office/drawing/2014/main" val="1958813784"/>
                    </a:ext>
                  </a:extLst>
                </a:gridCol>
                <a:gridCol w="1231261">
                  <a:extLst>
                    <a:ext uri="{9D8B030D-6E8A-4147-A177-3AD203B41FA5}">
                      <a16:colId xmlns:a16="http://schemas.microsoft.com/office/drawing/2014/main" val="3877031774"/>
                    </a:ext>
                  </a:extLst>
                </a:gridCol>
                <a:gridCol w="1711402">
                  <a:extLst>
                    <a:ext uri="{9D8B030D-6E8A-4147-A177-3AD203B41FA5}">
                      <a16:colId xmlns:a16="http://schemas.microsoft.com/office/drawing/2014/main" val="1142221370"/>
                    </a:ext>
                  </a:extLst>
                </a:gridCol>
                <a:gridCol w="1757961">
                  <a:extLst>
                    <a:ext uri="{9D8B030D-6E8A-4147-A177-3AD203B41FA5}">
                      <a16:colId xmlns:a16="http://schemas.microsoft.com/office/drawing/2014/main" val="218112585"/>
                    </a:ext>
                  </a:extLst>
                </a:gridCol>
              </a:tblGrid>
              <a:tr h="882958">
                <a:tc>
                  <a:txBody>
                    <a:bodyPr/>
                    <a:lstStyle/>
                    <a:p>
                      <a:pPr>
                        <a:lnSpc>
                          <a:spcPct val="107000"/>
                        </a:lnSpc>
                        <a:spcAft>
                          <a:spcPts val="800"/>
                        </a:spcAft>
                      </a:pPr>
                      <a:endPar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995991">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oral transmission of information or ideas</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6"/>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Short Lesson Speaking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Short Lesson Speaking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receiving, retaining and processing of information or ideas</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9"/>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Short Lesson Listening Step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Short Lesson Listening Step </a:t>
                      </a:r>
                      <a:b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b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The ability to set clear, tangible goals and devise a robust route to achieving them</a:t>
                      </a:r>
                    </a:p>
                  </a:txBody>
                  <a:tcPr marL="144000" marR="108000" marT="0" marB="0"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2"/>
                        </a:rPr>
                        <a:t>Watch here</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Short Lesson Aiming High Step 6-8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600" u="sng"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Short Lesson Aiming High Step 8-10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2" name="Picture 11" descr="A picture containing text, sign&#10;&#10;Description automatically generated">
            <a:extLst>
              <a:ext uri="{FF2B5EF4-FFF2-40B4-BE49-F238E27FC236}">
                <a16:creationId xmlns:a16="http://schemas.microsoft.com/office/drawing/2014/main" id="{E6592B79-C947-6F4D-8C2E-EB51FC527A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91787" y="5604007"/>
            <a:ext cx="731148" cy="731148"/>
          </a:xfrm>
          <a:prstGeom prst="rect">
            <a:avLst/>
          </a:prstGeom>
        </p:spPr>
      </p:pic>
    </p:spTree>
    <p:extLst>
      <p:ext uri="{BB962C8B-B14F-4D97-AF65-F5344CB8AC3E}">
        <p14:creationId xmlns:p14="http://schemas.microsoft.com/office/powerpoint/2010/main" val="1336751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8EB-D6E6-0347-8C85-83109588F81F}"/>
              </a:ext>
            </a:extLst>
          </p:cNvPr>
          <p:cNvSpPr txBox="1">
            <a:spLocks/>
          </p:cNvSpPr>
          <p:nvPr/>
        </p:nvSpPr>
        <p:spPr>
          <a:xfrm>
            <a:off x="1891553" y="2771273"/>
            <a:ext cx="3544047" cy="13154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484A47"/>
                </a:solidFill>
                <a:effectLst/>
                <a:uLnTx/>
                <a:uFillTx/>
                <a:latin typeface="Calibri" panose="020F0502020204030204"/>
                <a:ea typeface="+mj-ea"/>
                <a:cs typeface="+mj-cs"/>
              </a:rPr>
              <a:t>My Learning, </a:t>
            </a:r>
            <a:br>
              <a:rPr kumimoji="0" lang="en-GB" sz="4800" b="1" i="0" u="none" strike="noStrike" kern="1200" cap="none" spc="0" normalizeH="0" baseline="0" noProof="0" dirty="0">
                <a:ln>
                  <a:noFill/>
                </a:ln>
                <a:solidFill>
                  <a:srgbClr val="484A47"/>
                </a:solidFill>
                <a:effectLst/>
                <a:uLnTx/>
                <a:uFillTx/>
                <a:latin typeface="Calibri" panose="020F0502020204030204"/>
                <a:ea typeface="+mj-ea"/>
                <a:cs typeface="+mj-cs"/>
              </a:rPr>
            </a:br>
            <a:r>
              <a:rPr kumimoji="0" lang="en-GB" sz="4800" b="1" i="0" u="none" strike="noStrike" kern="1200" cap="none" spc="0" normalizeH="0" baseline="0" noProof="0" dirty="0">
                <a:ln>
                  <a:noFill/>
                </a:ln>
                <a:solidFill>
                  <a:srgbClr val="484A47"/>
                </a:solidFill>
                <a:effectLst/>
                <a:uLnTx/>
                <a:uFillTx/>
                <a:latin typeface="Calibri" panose="020F0502020204030204"/>
                <a:ea typeface="+mj-ea"/>
                <a:cs typeface="+mj-cs"/>
              </a:rPr>
              <a:t>My Future</a:t>
            </a:r>
          </a:p>
        </p:txBody>
      </p:sp>
    </p:spTree>
    <p:extLst>
      <p:ext uri="{BB962C8B-B14F-4D97-AF65-F5344CB8AC3E}">
        <p14:creationId xmlns:p14="http://schemas.microsoft.com/office/powerpoint/2010/main" val="1679700046"/>
      </p:ext>
    </p:extLst>
  </p:cSld>
  <p:clrMapOvr>
    <a:masterClrMapping/>
  </p:clrMapOvr>
</p:sld>
</file>

<file path=ppt/theme/theme1.xml><?xml version="1.0" encoding="utf-8"?>
<a:theme xmlns:a="http://schemas.openxmlformats.org/drawingml/2006/main" name="Title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6581</TotalTime>
  <Words>1271</Words>
  <Application>Microsoft Macintosh PowerPoint</Application>
  <PresentationFormat>Widescreen</PresentationFormat>
  <Paragraphs>189</Paragraphs>
  <Slides>9</Slides>
  <Notes>8</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9</vt:i4>
      </vt:variant>
    </vt:vector>
  </HeadingPairs>
  <TitlesOfParts>
    <vt:vector size="29" baseType="lpstr">
      <vt:lpstr>Arial</vt:lpstr>
      <vt:lpstr>Calibri</vt:lpstr>
      <vt:lpstr>Lato</vt:lpstr>
      <vt:lpstr>Symbol</vt:lpstr>
      <vt:lpstr>Title Page</vt:lpstr>
      <vt:lpstr>No breakout</vt:lpstr>
      <vt:lpstr>Breakout - half page</vt:lpstr>
      <vt:lpstr>Breakout - one third</vt:lpstr>
      <vt:lpstr>End slide</vt:lpstr>
      <vt:lpstr>1_End slide</vt:lpstr>
      <vt:lpstr>2_End slide</vt:lpstr>
      <vt:lpstr>3_End slide</vt:lpstr>
      <vt:lpstr>4_End slide</vt:lpstr>
      <vt:lpstr>5_End slide</vt:lpstr>
      <vt:lpstr>6_End slide</vt:lpstr>
      <vt:lpstr>7_End slide</vt:lpstr>
      <vt:lpstr>8_End slide</vt:lpstr>
      <vt:lpstr>9_End slide</vt:lpstr>
      <vt:lpstr>10_End slide</vt:lpstr>
      <vt:lpstr>11_End slide</vt:lpstr>
      <vt:lpstr>My Learning,  My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for Teachers</dc:title>
  <dc:creator>Marie Jobson</dc:creator>
  <cp:lastModifiedBy>Diana Scutelnicu</cp:lastModifiedBy>
  <cp:revision>76</cp:revision>
  <dcterms:created xsi:type="dcterms:W3CDTF">2020-11-09T16:23:14Z</dcterms:created>
  <dcterms:modified xsi:type="dcterms:W3CDTF">2021-02-04T17:03:41Z</dcterms:modified>
</cp:coreProperties>
</file>