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slideLayouts/slideLayout15.xml" ContentType="application/vnd.openxmlformats-officedocument.presentationml.slideLayout+xml"/>
  <Override PartName="/ppt/theme/theme14.xml" ContentType="application/vnd.openxmlformats-officedocument.theme+xml"/>
  <Override PartName="/ppt/slideLayouts/slideLayout1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4" r:id="rId3"/>
    <p:sldMasterId id="2147483660" r:id="rId4"/>
    <p:sldMasterId id="2147483663" r:id="rId5"/>
    <p:sldMasterId id="2147483665" r:id="rId6"/>
    <p:sldMasterId id="2147483667" r:id="rId7"/>
    <p:sldMasterId id="2147483669" r:id="rId8"/>
    <p:sldMasterId id="2147483671" r:id="rId9"/>
    <p:sldMasterId id="2147483673" r:id="rId10"/>
    <p:sldMasterId id="2147483675" r:id="rId11"/>
    <p:sldMasterId id="2147483677" r:id="rId12"/>
    <p:sldMasterId id="2147483679" r:id="rId13"/>
    <p:sldMasterId id="2147483681" r:id="rId14"/>
    <p:sldMasterId id="2147483683" r:id="rId15"/>
  </p:sldMasterIdLst>
  <p:notesMasterIdLst>
    <p:notesMasterId r:id="rId25"/>
  </p:notesMasterIdLst>
  <p:sldIdLst>
    <p:sldId id="266" r:id="rId16"/>
    <p:sldId id="270" r:id="rId17"/>
    <p:sldId id="272" r:id="rId18"/>
    <p:sldId id="273" r:id="rId19"/>
    <p:sldId id="276" r:id="rId20"/>
    <p:sldId id="277" r:id="rId21"/>
    <p:sldId id="278" r:id="rId22"/>
    <p:sldId id="279" r:id="rId23"/>
    <p:sldId id="28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 Jobson" initials="MJ" lastIdx="17" clrIdx="0">
    <p:extLst>
      <p:ext uri="{19B8F6BF-5375-455C-9EA6-DF929625EA0E}">
        <p15:presenceInfo xmlns:p15="http://schemas.microsoft.com/office/powerpoint/2012/main" userId="S::mjobson@careersandenterprise.co.uk::bb001ab6-dd99-4b09-874d-ddf5a90bdfd2" providerId="AD"/>
      </p:ext>
    </p:extLst>
  </p:cmAuthor>
  <p:cmAuthor id="2" name="Tanya Fihosy" initials="TF" lastIdx="36" clrIdx="1">
    <p:extLst>
      <p:ext uri="{19B8F6BF-5375-455C-9EA6-DF929625EA0E}">
        <p15:presenceInfo xmlns:p15="http://schemas.microsoft.com/office/powerpoint/2012/main" userId="S::tfihosy@careersandenterprise.co.uk::f632ff57-f791-4690-a39a-de25048db504" providerId="AD"/>
      </p:ext>
    </p:extLst>
  </p:cmAuthor>
  <p:cmAuthor id="3" name="Diana Scutelnicu" initials="DS" lastIdx="8" clrIdx="2">
    <p:extLst>
      <p:ext uri="{19B8F6BF-5375-455C-9EA6-DF929625EA0E}">
        <p15:presenceInfo xmlns:p15="http://schemas.microsoft.com/office/powerpoint/2012/main" userId="S::dscutelnicu@careersandenterprise.co.uk::72c4b835-fb81-47fd-b993-4582ae3116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6E4F"/>
    <a:srgbClr val="00A8A8"/>
    <a:srgbClr val="EC5F65"/>
    <a:srgbClr val="F6F5F4"/>
    <a:srgbClr val="E0DEDA"/>
    <a:srgbClr val="F7F5F4"/>
    <a:srgbClr val="F1EDED"/>
    <a:srgbClr val="006992"/>
    <a:srgbClr val="F0EEED"/>
    <a:srgbClr val="B7E2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6" autoAdjust="0"/>
    <p:restoredTop sz="86047" autoAdjust="0"/>
  </p:normalViewPr>
  <p:slideViewPr>
    <p:cSldViewPr snapToGrid="0">
      <p:cViewPr>
        <p:scale>
          <a:sx n="80" d="100"/>
          <a:sy n="80" d="100"/>
        </p:scale>
        <p:origin x="2008"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6.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AA8A-9FB2-4AAF-9D48-2239C59221ED}" type="datetimeFigureOut">
              <a:rPr lang="en-GB" smtClean="0"/>
              <a:t>25/02/2021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7FA38-E476-468F-BBCA-7E6E019007F0}" type="slidenum">
              <a:rPr lang="en-GB" smtClean="0"/>
              <a:t>‹#›</a:t>
            </a:fld>
            <a:endParaRPr lang="en-GB"/>
          </a:p>
        </p:txBody>
      </p:sp>
    </p:spTree>
    <p:extLst>
      <p:ext uri="{BB962C8B-B14F-4D97-AF65-F5344CB8AC3E}">
        <p14:creationId xmlns:p14="http://schemas.microsoft.com/office/powerpoint/2010/main" val="2548990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c.co.uk/bitesize/tags/zfmnwty/jobs-that-use-english-and-drama/4"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bc.co.uk/bitesize/tags/zfmnwty/jobs-that-use-english-and-drama/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mazingapprenticeships.com/resource/where-can-english-take-yo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mazingapprenticeships.com/resource/where-can-english-take-yo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hub.skillsbuilder.org/resources/aiming-high-overview/" TargetMode="External"/><Relationship Id="rId3" Type="http://schemas.openxmlformats.org/officeDocument/2006/relationships/hyperlink" Target="https://hub.skillsbuilder.org/resources/listening-overview/" TargetMode="External"/><Relationship Id="rId7" Type="http://schemas.openxmlformats.org/officeDocument/2006/relationships/hyperlink" Target="https://hub.skillsbuilder.org/resources/staying-positive-overview/"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hub.skillsbuilder.org/resources/creativity-overview/" TargetMode="External"/><Relationship Id="rId5" Type="http://schemas.openxmlformats.org/officeDocument/2006/relationships/hyperlink" Target="https://hub.skillsbuilder.org/resources/problem-solving-overview/" TargetMode="External"/><Relationship Id="rId10" Type="http://schemas.openxmlformats.org/officeDocument/2006/relationships/hyperlink" Target="https://hub.skillsbuilder.org/resources/leadership-overview/" TargetMode="External"/><Relationship Id="rId4" Type="http://schemas.openxmlformats.org/officeDocument/2006/relationships/hyperlink" Target="https://hub.skillsbuilder.org/resources/speaking-overview/" TargetMode="External"/><Relationship Id="rId9" Type="http://schemas.openxmlformats.org/officeDocument/2006/relationships/hyperlink" Target="https://hub.skillsbuilder.org/resources/teamwork-overview/"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highlight>
                  <a:srgbClr val="FFFF00"/>
                </a:highlight>
              </a:rPr>
              <a:t>Purpose of slides: </a:t>
            </a:r>
          </a:p>
          <a:p>
            <a:r>
              <a:rPr lang="en-GB" dirty="0">
                <a:highlight>
                  <a:srgbClr val="FFFF00"/>
                </a:highlight>
              </a:rPr>
              <a:t>To allow you to highlight the relevance of your subject to future careers and opportunities</a:t>
            </a:r>
          </a:p>
          <a:p>
            <a:endParaRPr lang="en-GB" dirty="0">
              <a:highlight>
                <a:srgbClr val="FFFF00"/>
              </a:highlight>
            </a:endParaRPr>
          </a:p>
          <a:p>
            <a:r>
              <a:rPr lang="en-GB" b="1" dirty="0">
                <a:highlight>
                  <a:srgbClr val="FFFF00"/>
                </a:highlight>
              </a:rPr>
              <a:t>Aims:</a:t>
            </a:r>
          </a:p>
          <a:p>
            <a:pPr marL="171450" indent="-171450">
              <a:buFont typeface="Arial" panose="020B0604020202020204" pitchFamily="34" charset="0"/>
              <a:buChar char="•"/>
            </a:pPr>
            <a:r>
              <a:rPr lang="en-GB" dirty="0"/>
              <a:t>To engage students in your subject</a:t>
            </a:r>
          </a:p>
          <a:p>
            <a:pPr marL="171450" indent="-171450">
              <a:buFont typeface="Arial" panose="020B0604020202020204" pitchFamily="34" charset="0"/>
              <a:buChar char="•"/>
            </a:pPr>
            <a:r>
              <a:rPr lang="en-GB" dirty="0"/>
              <a:t>To highlight pathways and opportunities from your subject</a:t>
            </a:r>
          </a:p>
          <a:p>
            <a:pPr marL="171450" indent="-171450">
              <a:buFont typeface="Arial" panose="020B0604020202020204" pitchFamily="34" charset="0"/>
              <a:buChar char="•"/>
            </a:pPr>
            <a:r>
              <a:rPr lang="en-GB" dirty="0"/>
              <a:t>To encourage students to consider your subject at KS4/Post 16</a:t>
            </a:r>
          </a:p>
          <a:p>
            <a:pPr marL="171450" indent="-171450">
              <a:buFont typeface="Arial" panose="020B0604020202020204" pitchFamily="34" charset="0"/>
              <a:buChar char="•"/>
            </a:pPr>
            <a:r>
              <a:rPr lang="en-GB" dirty="0"/>
              <a:t>To support work across the school towards Gatsby Benchmark 4</a:t>
            </a:r>
          </a:p>
          <a:p>
            <a:pPr marL="171450" indent="-171450">
              <a:buFont typeface="Arial" panose="020B0604020202020204" pitchFamily="34" charset="0"/>
              <a:buChar char="•"/>
            </a:pPr>
            <a:endParaRPr lang="en-GB" dirty="0"/>
          </a:p>
          <a:p>
            <a:pPr marL="0" indent="0">
              <a:buFont typeface="Arial" panose="020B0604020202020204" pitchFamily="34" charset="0"/>
              <a:buNone/>
            </a:pPr>
            <a:endParaRPr lang="en-GB" dirty="0"/>
          </a:p>
          <a:p>
            <a:pPr marL="0" indent="0">
              <a:buFont typeface="Arial" panose="020B0604020202020204" pitchFamily="34" charset="0"/>
              <a:buNone/>
            </a:pPr>
            <a:r>
              <a:rPr lang="en-GB" b="1" dirty="0"/>
              <a:t>How to use these slides?</a:t>
            </a:r>
          </a:p>
          <a:p>
            <a:pPr marL="0" indent="0">
              <a:buFont typeface="Arial" panose="020B0604020202020204" pitchFamily="34" charset="0"/>
              <a:buNone/>
            </a:pPr>
            <a:r>
              <a:rPr lang="en-GB" dirty="0"/>
              <a:t>These slides can be used at any point during KS3/4 to engage students in learning and to highlight the relevance of your subject to future careers and opportunities</a:t>
            </a:r>
          </a:p>
          <a:p>
            <a:pPr marL="0" indent="0">
              <a:buFont typeface="Arial" panose="020B0604020202020204" pitchFamily="34" charset="0"/>
              <a:buNone/>
            </a:pPr>
            <a:r>
              <a:rPr lang="en-GB" dirty="0"/>
              <a:t>They will be of most relevance within an option process and can support work you are doing to encourage students to consider their options for KS4/Post 16</a:t>
            </a:r>
          </a:p>
          <a:p>
            <a:pPr marL="0" indent="0">
              <a:buFont typeface="Arial" panose="020B0604020202020204" pitchFamily="34" charset="0"/>
              <a:buNone/>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427FA38-E476-468F-BBCA-7E6E019007F0}" type="slidenum">
              <a:rPr lang="en-GB" smtClean="0"/>
              <a:t>1</a:t>
            </a:fld>
            <a:endParaRPr lang="en-GB"/>
          </a:p>
        </p:txBody>
      </p:sp>
    </p:spTree>
    <p:extLst>
      <p:ext uri="{BB962C8B-B14F-4D97-AF65-F5344CB8AC3E}">
        <p14:creationId xmlns:p14="http://schemas.microsoft.com/office/powerpoint/2010/main" val="3920484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427FA38-E476-468F-BBCA-7E6E019007F0}" type="slidenum">
              <a:rPr lang="en-GB" smtClean="0"/>
              <a:t>2</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r>
              <a:rPr lang="en-GB" sz="12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Jobs that use </a:t>
            </a:r>
            <a:r>
              <a:rPr lang="en-GB" sz="12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Biology </a:t>
            </a:r>
            <a:r>
              <a:rPr lang="en-GB" sz="1200" dirty="0">
                <a:effectLst/>
                <a:latin typeface="Calibri" panose="020F0502020204030204" pitchFamily="34" charset="0"/>
                <a:ea typeface="Calibri" panose="020F0502020204030204" pitchFamily="34" charset="0"/>
                <a:cs typeface="Times New Roman" panose="02020603050405020304" pitchFamily="18" charset="0"/>
              </a:rPr>
              <a:t>BBC Bitesize Careers: https://</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www.bbc.co.uk</a:t>
            </a:r>
            <a:r>
              <a:rPr lang="en-GB" sz="1200" dirty="0">
                <a:effectLst/>
                <a:latin typeface="Calibri" panose="020F0502020204030204" pitchFamily="34" charset="0"/>
                <a:ea typeface="Calibri" panose="020F0502020204030204" pitchFamily="34" charset="0"/>
                <a:cs typeface="Times New Roman" panose="02020603050405020304" pitchFamily="18" charset="0"/>
              </a:rPr>
              <a:t>/bitesize/tags/z4x3y9q/jobs-that-use-biology/1</a:t>
            </a:r>
          </a:p>
          <a:p>
            <a:pPr marL="0" lvl="0" indent="0">
              <a:lnSpc>
                <a:spcPct val="107000"/>
              </a:lnSpc>
              <a:spcAft>
                <a:spcPts val="800"/>
              </a:spcAft>
              <a:buFont typeface="Symbol" panose="05050102010706020507" pitchFamily="18" charset="2"/>
              <a:buNone/>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GB" sz="1200" b="1" dirty="0">
                <a:effectLst/>
                <a:latin typeface="Calibri" panose="020F0502020204030204" pitchFamily="34" charset="0"/>
                <a:ea typeface="Calibri" panose="020F0502020204030204" pitchFamily="34" charset="0"/>
                <a:cs typeface="Times New Roman" panose="02020603050405020304" pitchFamily="18" charset="0"/>
              </a:rPr>
              <a:t>Activity Ideas:</a:t>
            </a:r>
          </a:p>
          <a:p>
            <a:pPr marL="0" lvl="0" indent="0">
              <a:lnSpc>
                <a:spcPct val="107000"/>
              </a:lnSpc>
              <a:spcAft>
                <a:spcPts val="800"/>
              </a:spcAft>
              <a:buFont typeface="Symbol" panose="05050102010706020507" pitchFamily="18" charset="2"/>
              <a:buNone/>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Ahead of revealing content of slide, encourage students to think about as many roles linked to your subject as they can in pairs/groups</a:t>
            </a:r>
          </a:p>
          <a:p>
            <a:pPr marL="0" lvl="0" indent="0">
              <a:lnSpc>
                <a:spcPct val="107000"/>
              </a:lnSpc>
              <a:spcAft>
                <a:spcPts val="800"/>
              </a:spcAft>
              <a:buFont typeface="Symbol" panose="05050102010706020507" pitchFamily="18" charset="2"/>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Encourage students to engage with specific videos/profiles or direct students to specific roles/careers to predict, research and reflect on:</a:t>
            </a:r>
          </a:p>
          <a:p>
            <a:pPr marL="0" lvl="0" indent="0">
              <a:lnSpc>
                <a:spcPct val="107000"/>
              </a:lnSpc>
              <a:spcAft>
                <a:spcPts val="800"/>
              </a:spcAft>
              <a:buFont typeface="Symbol" panose="05050102010706020507" pitchFamily="18" charset="2"/>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Pathways</a:t>
            </a:r>
          </a:p>
          <a:p>
            <a:pPr marL="171450" lvl="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Essential Skills</a:t>
            </a:r>
          </a:p>
          <a:p>
            <a:pPr marL="171450" lvl="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Wages/Work Conditions</a:t>
            </a:r>
          </a:p>
          <a:p>
            <a:pPr marL="171450" lvl="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Why they might like/not like that role?</a:t>
            </a:r>
          </a:p>
          <a:p>
            <a:pPr marL="0" lvl="0" indent="0">
              <a:lnSpc>
                <a:spcPct val="107000"/>
              </a:lnSpc>
              <a:spcAft>
                <a:spcPts val="800"/>
              </a:spcAft>
              <a:buFont typeface="Symbol" panose="05050102010706020507" pitchFamily="18" charset="2"/>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427FA38-E476-468F-BBCA-7E6E019007F0}" type="slidenum">
              <a:rPr lang="en-GB" smtClean="0"/>
              <a:t>3</a:t>
            </a:fld>
            <a:endParaRPr lang="en-GB"/>
          </a:p>
        </p:txBody>
      </p:sp>
    </p:spTree>
    <p:extLst>
      <p:ext uri="{BB962C8B-B14F-4D97-AF65-F5344CB8AC3E}">
        <p14:creationId xmlns:p14="http://schemas.microsoft.com/office/powerpoint/2010/main" val="1551717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r>
              <a:rPr lang="en-GB" sz="12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Jobs that use </a:t>
            </a:r>
            <a:r>
              <a:rPr lang="en-GB" sz="12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Biology </a:t>
            </a:r>
            <a:r>
              <a:rPr lang="en-GB" sz="1200" dirty="0">
                <a:effectLst/>
                <a:latin typeface="Calibri" panose="020F0502020204030204" pitchFamily="34" charset="0"/>
                <a:ea typeface="Calibri" panose="020F0502020204030204" pitchFamily="34" charset="0"/>
                <a:cs typeface="Times New Roman" panose="02020603050405020304" pitchFamily="18" charset="0"/>
              </a:rPr>
              <a:t>BBC Bitesize Careers: https://</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www.bbc.co.uk</a:t>
            </a:r>
            <a:r>
              <a:rPr lang="en-GB" sz="1200" dirty="0">
                <a:effectLst/>
                <a:latin typeface="Calibri" panose="020F0502020204030204" pitchFamily="34" charset="0"/>
                <a:ea typeface="Calibri" panose="020F0502020204030204" pitchFamily="34" charset="0"/>
                <a:cs typeface="Times New Roman" panose="02020603050405020304" pitchFamily="18" charset="0"/>
              </a:rPr>
              <a:t>/bitesize/tags/z4x3y9q/jobs-that-use-biology/1</a:t>
            </a:r>
          </a:p>
          <a:p>
            <a:pPr marL="0" lvl="0" indent="0">
              <a:lnSpc>
                <a:spcPct val="107000"/>
              </a:lnSpc>
              <a:spcAft>
                <a:spcPts val="800"/>
              </a:spcAft>
              <a:buFont typeface="Symbol" panose="05050102010706020507" pitchFamily="18" charset="2"/>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GB" sz="1200" b="1" dirty="0">
                <a:effectLst/>
                <a:latin typeface="Calibri" panose="020F0502020204030204" pitchFamily="34" charset="0"/>
                <a:ea typeface="Calibri" panose="020F0502020204030204" pitchFamily="34" charset="0"/>
                <a:cs typeface="Times New Roman" panose="02020603050405020304" pitchFamily="18" charset="0"/>
              </a:rPr>
              <a:t>Activity Ideas:</a:t>
            </a:r>
          </a:p>
          <a:p>
            <a:pPr marL="0" lvl="0" indent="0">
              <a:lnSpc>
                <a:spcPct val="107000"/>
              </a:lnSpc>
              <a:spcAft>
                <a:spcPts val="800"/>
              </a:spcAft>
              <a:buFont typeface="Symbol" panose="05050102010706020507" pitchFamily="18" charset="2"/>
              <a:buNone/>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Ahead of revealing content of slide, encourage students to think about as many roles linked to your subject as they can in pairs/groups</a:t>
            </a:r>
          </a:p>
          <a:p>
            <a:pPr marL="0" lvl="0" indent="0">
              <a:lnSpc>
                <a:spcPct val="107000"/>
              </a:lnSpc>
              <a:spcAft>
                <a:spcPts val="800"/>
              </a:spcAft>
              <a:buFont typeface="Symbol" panose="05050102010706020507" pitchFamily="18" charset="2"/>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Encourage students to engage with specific videos/profiles or direct students to specific roles/careers to predict, research and reflect on:</a:t>
            </a:r>
          </a:p>
          <a:p>
            <a:pPr marL="0" lvl="0" indent="0">
              <a:lnSpc>
                <a:spcPct val="107000"/>
              </a:lnSpc>
              <a:spcAft>
                <a:spcPts val="800"/>
              </a:spcAft>
              <a:buFont typeface="Symbol" panose="05050102010706020507" pitchFamily="18" charset="2"/>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Pathways</a:t>
            </a:r>
          </a:p>
          <a:p>
            <a:pPr marL="171450" lvl="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Essential Skills</a:t>
            </a:r>
          </a:p>
          <a:p>
            <a:pPr marL="171450" lvl="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Wages/Work Conditions</a:t>
            </a:r>
          </a:p>
          <a:p>
            <a:pPr marL="171450" lvl="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Why they might like/not like that role?</a:t>
            </a:r>
          </a:p>
          <a:p>
            <a:pPr marL="0" lvl="0" indent="0">
              <a:lnSpc>
                <a:spcPct val="107000"/>
              </a:lnSpc>
              <a:spcAft>
                <a:spcPts val="800"/>
              </a:spcAft>
              <a:buFont typeface="Symbol" panose="05050102010706020507" pitchFamily="18" charset="2"/>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427FA38-E476-468F-BBCA-7E6E019007F0}" type="slidenum">
              <a:rPr lang="en-GB" smtClean="0"/>
              <a:t>4</a:t>
            </a:fld>
            <a:endParaRPr lang="en-GB"/>
          </a:p>
        </p:txBody>
      </p:sp>
    </p:spTree>
    <p:extLst>
      <p:ext uri="{BB962C8B-B14F-4D97-AF65-F5344CB8AC3E}">
        <p14:creationId xmlns:p14="http://schemas.microsoft.com/office/powerpoint/2010/main" val="258609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nationalcareers.service.gov.uk</a:t>
            </a:r>
            <a:r>
              <a:rPr lang="en-GB" dirty="0"/>
              <a:t>/explore-careers</a:t>
            </a:r>
          </a:p>
          <a:p>
            <a:endParaRPr lang="en-GB" dirty="0"/>
          </a:p>
          <a:p>
            <a:r>
              <a:rPr lang="en-GB" b="1" dirty="0"/>
              <a:t>How to use this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Highlight the National Careers Service: Explore Careers Tool </a:t>
            </a:r>
            <a:r>
              <a:rPr kumimoji="0" lang="en-GB" sz="1200" b="0" i="0" u="none" strike="noStrike" kern="1200" cap="none" spc="0" normalizeH="0" baseline="0" noProof="0" dirty="0">
                <a:ln>
                  <a:noFill/>
                </a:ln>
                <a:solidFill>
                  <a:prstClr val="black"/>
                </a:solidFill>
                <a:effectLst/>
                <a:uLnTx/>
                <a:uFillTx/>
                <a:latin typeface="+mn-lt"/>
                <a:ea typeface="+mn-ea"/>
                <a:cs typeface="+mn-cs"/>
              </a:rPr>
              <a:t>https://</a:t>
            </a:r>
            <a:r>
              <a:rPr kumimoji="0" lang="en-GB" sz="1200" b="0" i="0" u="none" strike="noStrike" kern="1200" cap="none" spc="0" normalizeH="0" baseline="0" noProof="0" dirty="0" err="1">
                <a:ln>
                  <a:noFill/>
                </a:ln>
                <a:solidFill>
                  <a:prstClr val="black"/>
                </a:solidFill>
                <a:effectLst/>
                <a:uLnTx/>
                <a:uFillTx/>
                <a:latin typeface="+mn-lt"/>
                <a:ea typeface="+mn-ea"/>
                <a:cs typeface="+mn-cs"/>
              </a:rPr>
              <a:t>nationalcareers.service.gov.uk</a:t>
            </a:r>
            <a:r>
              <a:rPr kumimoji="0" lang="en-GB" sz="1200" b="0" i="0" u="none" strike="noStrike" kern="1200" cap="none" spc="0" normalizeH="0" baseline="0" noProof="0" dirty="0">
                <a:ln>
                  <a:noFill/>
                </a:ln>
                <a:solidFill>
                  <a:prstClr val="black"/>
                </a:solidFill>
                <a:effectLst/>
                <a:uLnTx/>
                <a:uFillTx/>
                <a:latin typeface="+mn-lt"/>
                <a:ea typeface="+mn-ea"/>
                <a:cs typeface="+mn-cs"/>
              </a:rPr>
              <a:t>/explore-careers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Encourage students to access the tool and research general or specific roles linked to your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Set students comparative/reflective tasks about why students may/may not like jobs they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Ask if your students have done the Buzz quiz (5mins to complete) – if they haven’t then consider setting this as a pre/post task to allow them to reflect on how these roles may suit them based n their profile. Take the test and find out which animal you are, too!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https://</a:t>
            </a:r>
            <a:r>
              <a:rPr kumimoji="0" lang="en-GB" sz="1200" b="0" i="0" u="none" strike="noStrike" kern="1200" cap="none" spc="0" normalizeH="0" baseline="0" noProof="0" dirty="0" err="1">
                <a:ln>
                  <a:noFill/>
                </a:ln>
                <a:solidFill>
                  <a:prstClr val="black"/>
                </a:solidFill>
                <a:effectLst/>
                <a:uLnTx/>
                <a:uFillTx/>
                <a:latin typeface="+mn-lt"/>
                <a:ea typeface="+mn-ea"/>
                <a:cs typeface="+mn-cs"/>
              </a:rPr>
              <a:t>icould.com</a:t>
            </a:r>
            <a:r>
              <a:rPr kumimoji="0" lang="en-GB" sz="1200" b="0" i="0" u="none" strike="noStrike" kern="1200" cap="none" spc="0" normalizeH="0" baseline="0" noProof="0" dirty="0">
                <a:ln>
                  <a:noFill/>
                </a:ln>
                <a:solidFill>
                  <a:prstClr val="black"/>
                </a:solidFill>
                <a:effectLst/>
                <a:uLnTx/>
                <a:uFillTx/>
                <a:latin typeface="+mn-lt"/>
                <a:ea typeface="+mn-ea"/>
                <a:cs typeface="+mn-cs"/>
              </a:rPr>
              <a:t>/buzz-embed/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endParaRPr lang="en-GB" dirty="0"/>
          </a:p>
          <a:p>
            <a:endParaRPr lang="en-US" dirty="0"/>
          </a:p>
        </p:txBody>
      </p:sp>
      <p:sp>
        <p:nvSpPr>
          <p:cNvPr id="4" name="Slide Number Placeholder 3"/>
          <p:cNvSpPr>
            <a:spLocks noGrp="1"/>
          </p:cNvSpPr>
          <p:nvPr>
            <p:ph type="sldNum" sz="quarter" idx="5"/>
          </p:nvPr>
        </p:nvSpPr>
        <p:spPr/>
        <p:txBody>
          <a:bodyPr/>
          <a:lstStyle/>
          <a:p>
            <a:fld id="{5427FA38-E476-468F-BBCA-7E6E019007F0}" type="slidenum">
              <a:rPr lang="en-GB" smtClean="0"/>
              <a:t>5</a:t>
            </a:fld>
            <a:endParaRPr lang="en-GB"/>
          </a:p>
        </p:txBody>
      </p:sp>
    </p:spTree>
    <p:extLst>
      <p:ext uri="{BB962C8B-B14F-4D97-AF65-F5344CB8AC3E}">
        <p14:creationId xmlns:p14="http://schemas.microsoft.com/office/powerpoint/2010/main" val="212360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How to use this slide:</a:t>
            </a:r>
          </a:p>
          <a:p>
            <a:endParaRPr lang="en-GB" b="1" dirty="0"/>
          </a:p>
          <a:p>
            <a:pPr marL="171450" indent="-171450">
              <a:buFont typeface="Arial" panose="020B0604020202020204" pitchFamily="34" charset="0"/>
              <a:buChar char="•"/>
            </a:pPr>
            <a:r>
              <a:rPr lang="en-GB" dirty="0"/>
              <a:t>Encourage students to reflect on their thoughts and plans Post 16 and why they are the right route for them</a:t>
            </a:r>
          </a:p>
          <a:p>
            <a:pPr marL="171450" indent="-171450">
              <a:buFont typeface="Arial" panose="020B0604020202020204" pitchFamily="34" charset="0"/>
              <a:buChar char="•"/>
            </a:pPr>
            <a:r>
              <a:rPr lang="en-GB" dirty="0"/>
              <a:t>Download the </a:t>
            </a:r>
            <a:r>
              <a:rPr lang="en-GB" sz="1200" dirty="0">
                <a:effectLst/>
                <a:latin typeface="Calibri" panose="020F0502020204030204" pitchFamily="34" charset="0"/>
                <a:ea typeface="Calibri" panose="020F0502020204030204" pitchFamily="34" charset="0"/>
                <a:cs typeface="Times New Roman" panose="02020603050405020304" pitchFamily="18" charset="0"/>
              </a:rPr>
              <a:t>Where Can Science Take You (Apprenticeship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Poster</a:t>
            </a:r>
            <a:r>
              <a:rPr lang="en-GB" sz="1200" dirty="0">
                <a:effectLst/>
                <a:latin typeface="Calibri" panose="020F0502020204030204" pitchFamily="34" charset="0"/>
                <a:ea typeface="Calibri" panose="020F0502020204030204" pitchFamily="34" charset="0"/>
                <a:cs typeface="Times New Roman" panose="02020603050405020304" pitchFamily="18" charset="0"/>
              </a:rPr>
              <a:t>) for display https://</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amazingapprenticeships.com</a:t>
            </a:r>
            <a:r>
              <a:rPr lang="en-GB" sz="1200" dirty="0">
                <a:effectLst/>
                <a:latin typeface="Calibri" panose="020F0502020204030204" pitchFamily="34" charset="0"/>
                <a:ea typeface="Calibri" panose="020F0502020204030204" pitchFamily="34" charset="0"/>
                <a:cs typeface="Times New Roman" panose="02020603050405020304" pitchFamily="18" charset="0"/>
              </a:rPr>
              <a:t>/resource/where-can-science-take-you/</a:t>
            </a:r>
          </a:p>
          <a:p>
            <a:pPr marL="171450" indent="-171450">
              <a:buFont typeface="Arial" panose="020B0604020202020204" pitchFamily="34" charset="0"/>
              <a:buChar char="•"/>
            </a:pPr>
            <a:r>
              <a:rPr lang="en-GB" sz="1200" dirty="0">
                <a:effectLst/>
                <a:latin typeface="Calibri" panose="020F0502020204030204" pitchFamily="34" charset="0"/>
                <a:cs typeface="Times New Roman" panose="02020603050405020304" pitchFamily="18" charset="0"/>
              </a:rPr>
              <a:t>For more information on T-Levels visit https://</a:t>
            </a:r>
            <a:r>
              <a:rPr lang="en-GB" sz="1200" dirty="0" err="1">
                <a:effectLst/>
                <a:latin typeface="Calibri" panose="020F0502020204030204" pitchFamily="34" charset="0"/>
                <a:cs typeface="Times New Roman" panose="02020603050405020304" pitchFamily="18" charset="0"/>
              </a:rPr>
              <a:t>www.tlevels.gov.uk</a:t>
            </a:r>
            <a:r>
              <a:rPr lang="en-GB" sz="1200" dirty="0">
                <a:effectLst/>
                <a:latin typeface="Calibri" panose="020F0502020204030204" pitchFamily="34" charset="0"/>
                <a:cs typeface="Times New Roman" panose="02020603050405020304" pitchFamily="18" charset="0"/>
              </a:rPr>
              <a:t>/</a:t>
            </a:r>
            <a:endParaRPr lang="en-GB" dirty="0"/>
          </a:p>
        </p:txBody>
      </p:sp>
      <p:sp>
        <p:nvSpPr>
          <p:cNvPr id="4" name="Slide Number Placeholder 3"/>
          <p:cNvSpPr>
            <a:spLocks noGrp="1"/>
          </p:cNvSpPr>
          <p:nvPr>
            <p:ph type="sldNum" sz="quarter" idx="5"/>
          </p:nvPr>
        </p:nvSpPr>
        <p:spPr/>
        <p:txBody>
          <a:bodyPr/>
          <a:lstStyle/>
          <a:p>
            <a:fld id="{5427FA38-E476-468F-BBCA-7E6E019007F0}" type="slidenum">
              <a:rPr lang="en-GB" smtClean="0"/>
              <a:t>6</a:t>
            </a:fld>
            <a:endParaRPr lang="en-GB"/>
          </a:p>
        </p:txBody>
      </p:sp>
    </p:spTree>
    <p:extLst>
      <p:ext uri="{BB962C8B-B14F-4D97-AF65-F5344CB8AC3E}">
        <p14:creationId xmlns:p14="http://schemas.microsoft.com/office/powerpoint/2010/main" val="1491146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How to use this slide:</a:t>
            </a:r>
          </a:p>
          <a:p>
            <a:endParaRPr lang="en-GB" b="1" dirty="0"/>
          </a:p>
          <a:p>
            <a:pPr marL="171450" indent="-171450">
              <a:buFont typeface="Arial" panose="020B0604020202020204" pitchFamily="34" charset="0"/>
              <a:buChar char="•"/>
            </a:pPr>
            <a:r>
              <a:rPr lang="en-GB" dirty="0"/>
              <a:t>Encourage students to predict and research potential degree subjects linked to your subject</a:t>
            </a:r>
          </a:p>
          <a:p>
            <a:pPr marL="171450" indent="-171450">
              <a:buFont typeface="Arial" panose="020B0604020202020204" pitchFamily="34" charset="0"/>
              <a:buChar char="•"/>
            </a:pPr>
            <a:r>
              <a:rPr lang="en-GB" dirty="0"/>
              <a:t>Discuss any degree opportunities that surprised them or appealed to them</a:t>
            </a:r>
          </a:p>
          <a:p>
            <a:pPr marL="171450" indent="-171450">
              <a:buFont typeface="Arial" panose="020B0604020202020204" pitchFamily="34" charset="0"/>
              <a:buChar char="•"/>
            </a:pPr>
            <a:r>
              <a:rPr lang="en-GB" dirty="0"/>
              <a:t>Encourage students to reflect on the right Post 18 route for them</a:t>
            </a:r>
          </a:p>
          <a:p>
            <a:pPr marL="171450" indent="-171450">
              <a:buFont typeface="Arial" panose="020B0604020202020204" pitchFamily="34" charset="0"/>
              <a:buChar char="•"/>
            </a:pPr>
            <a:r>
              <a:rPr lang="en-GB" dirty="0"/>
              <a:t>Download the </a:t>
            </a:r>
            <a:r>
              <a:rPr lang="en-GB" sz="1200" dirty="0">
                <a:effectLst/>
                <a:latin typeface="Calibri" panose="020F0502020204030204" pitchFamily="34" charset="0"/>
                <a:ea typeface="Calibri" panose="020F0502020204030204" pitchFamily="34" charset="0"/>
                <a:cs typeface="Times New Roman" panose="02020603050405020304" pitchFamily="18" charset="0"/>
              </a:rPr>
              <a:t>Where Can Science Take You (Apprenticeship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Poster</a:t>
            </a:r>
            <a:r>
              <a:rPr lang="en-GB" sz="1200" dirty="0">
                <a:effectLst/>
                <a:latin typeface="Calibri" panose="020F0502020204030204" pitchFamily="34" charset="0"/>
                <a:ea typeface="Calibri" panose="020F0502020204030204" pitchFamily="34" charset="0"/>
                <a:cs typeface="Times New Roman" panose="02020603050405020304" pitchFamily="18" charset="0"/>
              </a:rPr>
              <a:t>) for display https://</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amazingapprenticeships.com</a:t>
            </a:r>
            <a:r>
              <a:rPr lang="en-GB" sz="1200" dirty="0">
                <a:effectLst/>
                <a:latin typeface="Calibri" panose="020F0502020204030204" pitchFamily="34" charset="0"/>
                <a:ea typeface="Calibri" panose="020F0502020204030204" pitchFamily="34" charset="0"/>
                <a:cs typeface="Times New Roman" panose="02020603050405020304" pitchFamily="18" charset="0"/>
              </a:rPr>
              <a:t>/resource/where-can-science-take-you/</a:t>
            </a:r>
          </a:p>
        </p:txBody>
      </p:sp>
      <p:sp>
        <p:nvSpPr>
          <p:cNvPr id="4" name="Slide Number Placeholder 3"/>
          <p:cNvSpPr>
            <a:spLocks noGrp="1"/>
          </p:cNvSpPr>
          <p:nvPr>
            <p:ph type="sldNum" sz="quarter" idx="5"/>
          </p:nvPr>
        </p:nvSpPr>
        <p:spPr/>
        <p:txBody>
          <a:bodyPr/>
          <a:lstStyle/>
          <a:p>
            <a:fld id="{5427FA38-E476-468F-BBCA-7E6E019007F0}" type="slidenum">
              <a:rPr lang="en-GB" smtClean="0"/>
              <a:t>7</a:t>
            </a:fld>
            <a:endParaRPr lang="en-GB"/>
          </a:p>
        </p:txBody>
      </p:sp>
    </p:spTree>
    <p:extLst>
      <p:ext uri="{BB962C8B-B14F-4D97-AF65-F5344CB8AC3E}">
        <p14:creationId xmlns:p14="http://schemas.microsoft.com/office/powerpoint/2010/main" val="169736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Essential Skills Developed in your subject</a:t>
            </a:r>
          </a:p>
          <a:p>
            <a:pPr>
              <a:lnSpc>
                <a:spcPct val="107000"/>
              </a:lnSpc>
              <a:spcAft>
                <a:spcPts val="800"/>
              </a:spcAft>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A critical part of effective careers provision is building students’ essential skills. These are the skills that underpin success in the classroom and the world of work: skills like Teamwork, Problem Solving, Speaking and Listening. Students need to be able to recognise their skillset and talk about it confidently too. They will probably be using them already in your lessons but this can be a confusing space, with lots of overlapping terminology.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Skills Builder Universal Framework has been developed by CEC, Skills Builder Partnership, Gatsby Foundation and others to address this problem. The Framework breaks down eight essential skills into 16 teachable steps. It outlines a roadmap for progress, giving educators and employers a common language for talking about the skills that are essential for employment.  You can explore the Interactive Framework here.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How to use this slide:</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Follow these links for quick 2min videos “What is this skill?”</a:t>
            </a:r>
          </a:p>
          <a:p>
            <a:r>
              <a:rPr lang="en-GB" sz="1200" dirty="0">
                <a:effectLst/>
                <a:latin typeface="Calibri" panose="020F0502020204030204" pitchFamily="34" charset="0"/>
                <a:ea typeface="Times New Roman" panose="02020603050405020304" pitchFamily="18" charset="0"/>
              </a:rPr>
              <a:t>Listening</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3"/>
              </a:rPr>
              <a:t>https://hub.skillsbuilder.org/resources/listening-overview/</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Speaking</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4"/>
              </a:rPr>
              <a:t>https://hub.skillsbuilder.org/resources/speaking-overview/</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Problem Solving</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5"/>
              </a:rPr>
              <a:t>https://hub.skillsbuilder.org/resources/problem-solving-overview/</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Creativity</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6"/>
              </a:rPr>
              <a:t>https://hub.skillsbuilder.org/resources/creativity-overview/</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Staying Positive </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7"/>
              </a:rPr>
              <a:t>https://hub.skillsbuilder.org/resources/staying-positive-overview/</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Aiming High</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8"/>
              </a:rPr>
              <a:t>https://hub.skillsbuilder.org/resources/aiming-high-overview/</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Teamwork</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9"/>
              </a:rPr>
              <a:t>https://hub.skillsbuilder.org/resources/teamwork-overview/</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Leadership</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10"/>
              </a:rPr>
              <a:t>https://hub.skillsbuilder.org/resources/leadership-overview/</a:t>
            </a: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There’s over 300 Short Lessons and a suite of other resources too. We have highlighted 3 essential skills that are likely to come up in your lessons. These Short Lessons are perfect for pastoral time and starters/plenaries. You can register here to access these resources: https://hub.skillsbuilder.org/account/login/</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Encourage students to measure their own skills via the Skills Builder  Skills Benchmark Tool: https://www.skillsbuilder.org/benchmark</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US" dirty="0"/>
          </a:p>
        </p:txBody>
      </p:sp>
      <p:sp>
        <p:nvSpPr>
          <p:cNvPr id="4" name="Slide Number Placeholder 3"/>
          <p:cNvSpPr>
            <a:spLocks noGrp="1"/>
          </p:cNvSpPr>
          <p:nvPr>
            <p:ph type="sldNum" sz="quarter" idx="5"/>
          </p:nvPr>
        </p:nvSpPr>
        <p:spPr/>
        <p:txBody>
          <a:bodyPr/>
          <a:lstStyle/>
          <a:p>
            <a:fld id="{5427FA38-E476-468F-BBCA-7E6E019007F0}" type="slidenum">
              <a:rPr lang="en-GB" smtClean="0"/>
              <a:t>8</a:t>
            </a:fld>
            <a:endParaRPr lang="en-GB"/>
          </a:p>
        </p:txBody>
      </p:sp>
    </p:spTree>
    <p:extLst>
      <p:ext uri="{BB962C8B-B14F-4D97-AF65-F5344CB8AC3E}">
        <p14:creationId xmlns:p14="http://schemas.microsoft.com/office/powerpoint/2010/main" val="41500597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CC0D2170-D83C-2E45-B71C-09ECADBC9D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67"/>
          <a:stretch/>
        </p:blipFill>
        <p:spPr>
          <a:xfrm>
            <a:off x="0" y="609600"/>
            <a:ext cx="5167630" cy="5638800"/>
          </a:xfrm>
          <a:prstGeom prst="rect">
            <a:avLst/>
          </a:prstGeom>
        </p:spPr>
      </p:pic>
    </p:spTree>
    <p:extLst>
      <p:ext uri="{BB962C8B-B14F-4D97-AF65-F5344CB8AC3E}">
        <p14:creationId xmlns:p14="http://schemas.microsoft.com/office/powerpoint/2010/main" val="3910148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55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699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48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151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516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428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177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alpha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alpha val="1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745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alpha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113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925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983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5658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0.xml"/><Relationship Id="rId1" Type="http://schemas.openxmlformats.org/officeDocument/2006/relationships/slideLayout" Target="../slideLayouts/slideLayout11.xml"/><Relationship Id="rId5" Type="http://schemas.openxmlformats.org/officeDocument/2006/relationships/image" Target="../media/image3.emf"/><Relationship Id="rId4" Type="http://schemas.openxmlformats.org/officeDocument/2006/relationships/image" Target="../media/image9.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1.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9.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2.xml"/><Relationship Id="rId1" Type="http://schemas.openxmlformats.org/officeDocument/2006/relationships/slideLayout" Target="../slideLayouts/slideLayout13.xml"/><Relationship Id="rId5" Type="http://schemas.openxmlformats.org/officeDocument/2006/relationships/image" Target="../media/image3.emf"/><Relationship Id="rId4" Type="http://schemas.openxmlformats.org/officeDocument/2006/relationships/image" Target="../media/image9.emf"/></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13.xml"/><Relationship Id="rId1" Type="http://schemas.openxmlformats.org/officeDocument/2006/relationships/slideLayout" Target="../slideLayouts/slideLayout14.xml"/><Relationship Id="rId5" Type="http://schemas.openxmlformats.org/officeDocument/2006/relationships/image" Target="../media/image3.emf"/><Relationship Id="rId4" Type="http://schemas.openxmlformats.org/officeDocument/2006/relationships/image" Target="../media/image9.emf"/></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4.xml"/><Relationship Id="rId1" Type="http://schemas.openxmlformats.org/officeDocument/2006/relationships/slideLayout" Target="../slideLayouts/slideLayout15.xml"/><Relationship Id="rId5" Type="http://schemas.openxmlformats.org/officeDocument/2006/relationships/image" Target="../media/image3.emf"/><Relationship Id="rId4" Type="http://schemas.openxmlformats.org/officeDocument/2006/relationships/image" Target="../media/image9.emf"/></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15.xml"/><Relationship Id="rId1" Type="http://schemas.openxmlformats.org/officeDocument/2006/relationships/slideLayout" Target="../slideLayouts/slideLayout16.xml"/><Relationship Id="rId5" Type="http://schemas.openxmlformats.org/officeDocument/2006/relationships/image" Target="../media/image3.emf"/><Relationship Id="rId4" Type="http://schemas.openxmlformats.org/officeDocument/2006/relationships/image" Target="../media/image9.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4.xml"/><Relationship Id="rId4"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5.xml"/><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6.xml"/><Relationship Id="rId5" Type="http://schemas.openxmlformats.org/officeDocument/2006/relationships/image" Target="../media/image3.emf"/><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6.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7.emf"/></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7.xml"/><Relationship Id="rId1" Type="http://schemas.openxmlformats.org/officeDocument/2006/relationships/slideLayout" Target="../slideLayouts/slideLayout8.xml"/><Relationship Id="rId5" Type="http://schemas.openxmlformats.org/officeDocument/2006/relationships/image" Target="../media/image3.emf"/><Relationship Id="rId4" Type="http://schemas.openxmlformats.org/officeDocument/2006/relationships/image" Target="../media/image9.emf"/></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8.xml"/><Relationship Id="rId1" Type="http://schemas.openxmlformats.org/officeDocument/2006/relationships/slideLayout" Target="../slideLayouts/slideLayout9.xml"/><Relationship Id="rId5" Type="http://schemas.openxmlformats.org/officeDocument/2006/relationships/image" Target="../media/image3.emf"/><Relationship Id="rId4" Type="http://schemas.openxmlformats.org/officeDocument/2006/relationships/image" Target="../media/image9.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9.xml"/><Relationship Id="rId1" Type="http://schemas.openxmlformats.org/officeDocument/2006/relationships/slideLayout" Target="../slideLayouts/slideLayout10.xml"/><Relationship Id="rId5" Type="http://schemas.openxmlformats.org/officeDocument/2006/relationships/image" Target="../media/image3.emf"/><Relationship Id="rId4" Type="http://schemas.openxmlformats.org/officeDocument/2006/relationships/image" Target="../media/image9.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0DEDA">
            <a:alpha val="30000"/>
          </a:srgbClr>
        </a:solidFill>
        <a:effectLst/>
      </p:bgPr>
    </p:bg>
    <p:spTree>
      <p:nvGrpSpPr>
        <p:cNvPr id="1" name=""/>
        <p:cNvGrpSpPr/>
        <p:nvPr/>
      </p:nvGrpSpPr>
      <p:grpSpPr>
        <a:xfrm>
          <a:off x="0" y="0"/>
          <a:ext cx="0" cy="0"/>
          <a:chOff x="0" y="0"/>
          <a:chExt cx="0" cy="0"/>
        </a:xfrm>
      </p:grpSpPr>
      <p:pic>
        <p:nvPicPr>
          <p:cNvPr id="7" name="Picture 6" descr="A close - up of a logo&#10;&#10;Description automatically generated with low confidence">
            <a:extLst>
              <a:ext uri="{FF2B5EF4-FFF2-40B4-BE49-F238E27FC236}">
                <a16:creationId xmlns:a16="http://schemas.microsoft.com/office/drawing/2014/main" id="{9E8179CD-6582-A64E-8EC4-3F27F43B12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4262" y="5127575"/>
            <a:ext cx="2336130" cy="1422291"/>
          </a:xfrm>
          <a:prstGeom prst="rect">
            <a:avLst/>
          </a:prstGeom>
        </p:spPr>
      </p:pic>
      <p:pic>
        <p:nvPicPr>
          <p:cNvPr id="4" name="Picture 3" descr="Icon&#10;&#10;Description automatically generated">
            <a:extLst>
              <a:ext uri="{FF2B5EF4-FFF2-40B4-BE49-F238E27FC236}">
                <a16:creationId xmlns:a16="http://schemas.microsoft.com/office/drawing/2014/main" id="{20DA2ECA-4E46-4E46-8760-4D56ADEA4FA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873"/>
          <a:stretch/>
        </p:blipFill>
        <p:spPr>
          <a:xfrm>
            <a:off x="0" y="609599"/>
            <a:ext cx="5161618" cy="5638800"/>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828660" y="497139"/>
            <a:ext cx="1847334" cy="754545"/>
          </a:xfrm>
          <a:prstGeom prst="rect">
            <a:avLst/>
          </a:prstGeom>
        </p:spPr>
      </p:pic>
    </p:spTree>
    <p:extLst>
      <p:ext uri="{BB962C8B-B14F-4D97-AF65-F5344CB8AC3E}">
        <p14:creationId xmlns:p14="http://schemas.microsoft.com/office/powerpoint/2010/main" val="179529343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4" name="Picture 3" descr="Shape, arrow&#10;&#10;Description automatically generated">
            <a:extLst>
              <a:ext uri="{FF2B5EF4-FFF2-40B4-BE49-F238E27FC236}">
                <a16:creationId xmlns:a16="http://schemas.microsoft.com/office/drawing/2014/main" id="{632DDE11-F385-D245-A1B5-802FA956BE9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26" b="30126"/>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2862849775"/>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3" name="Picture 2" descr="A picture containing text, whiteboard&#10;&#10;Description automatically generated">
            <a:extLst>
              <a:ext uri="{FF2B5EF4-FFF2-40B4-BE49-F238E27FC236}">
                <a16:creationId xmlns:a16="http://schemas.microsoft.com/office/drawing/2014/main" id="{6E601D5B-7D65-0945-B457-A7330D051FA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753" t="31717" r="3067" b="30404"/>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2149223894"/>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3D61F739-1D0F-FB43-9D5E-CE194FF772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5426" b="24826"/>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1102467180"/>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B058A61C-F470-694B-8C72-D1C4BFD0D3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9059" t="45855" r="2131" b="18802"/>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1596523407"/>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BE7B816-B614-BB40-BAB3-EC5B22A5F34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26" b="30126"/>
          <a:stretch/>
        </p:blipFill>
        <p:spPr>
          <a:xfrm>
            <a:off x="0" y="-1"/>
            <a:ext cx="12192000" cy="6858002"/>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1234093823"/>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585613-9F82-2949-B840-4E0225291AF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6045" b="24158"/>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3922532116"/>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5" name="Picture 4" descr="A close - up of a logo&#10;&#10;Description automatically generated with low confidence">
            <a:extLst>
              <a:ext uri="{FF2B5EF4-FFF2-40B4-BE49-F238E27FC236}">
                <a16:creationId xmlns:a16="http://schemas.microsoft.com/office/drawing/2014/main" id="{A7990D7E-12C7-B84E-9D13-B258F433DB3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1272" y="318042"/>
            <a:ext cx="1084957" cy="660547"/>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2" name="TextBox 1">
            <a:extLst>
              <a:ext uri="{FF2B5EF4-FFF2-40B4-BE49-F238E27FC236}">
                <a16:creationId xmlns:a16="http://schemas.microsoft.com/office/drawing/2014/main" id="{0005D8A7-CE7F-954B-9084-DDB830CDAE9C}"/>
              </a:ext>
            </a:extLst>
          </p:cNvPr>
          <p:cNvSpPr txBox="1"/>
          <p:nvPr userDrawn="1"/>
        </p:nvSpPr>
        <p:spPr>
          <a:xfrm>
            <a:off x="312234" y="304496"/>
            <a:ext cx="1628079" cy="646331"/>
          </a:xfrm>
          <a:prstGeom prst="rect">
            <a:avLst/>
          </a:prstGeom>
          <a:noFill/>
        </p:spPr>
        <p:txBody>
          <a:bodyPr wrap="square" rtlCol="0">
            <a:spAutoFit/>
          </a:bodyPr>
          <a:lstStyle/>
          <a:p>
            <a:r>
              <a:rPr lang="en-US" b="1" i="0" dirty="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dirty="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1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60960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 - up of a logo&#10;&#10;Description automatically generated with low confidence">
            <a:extLst>
              <a:ext uri="{FF2B5EF4-FFF2-40B4-BE49-F238E27FC236}">
                <a16:creationId xmlns:a16="http://schemas.microsoft.com/office/drawing/2014/main" id="{0AE6E746-9972-7A46-8F03-24BA718484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71272" y="318042"/>
            <a:ext cx="1084958" cy="660548"/>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9" name="TextBox 8">
            <a:extLst>
              <a:ext uri="{FF2B5EF4-FFF2-40B4-BE49-F238E27FC236}">
                <a16:creationId xmlns:a16="http://schemas.microsoft.com/office/drawing/2014/main" id="{34ACEB13-DE05-A841-8FBB-E4C905E2630D}"/>
              </a:ext>
            </a:extLst>
          </p:cNvPr>
          <p:cNvSpPr txBox="1"/>
          <p:nvPr userDrawn="1"/>
        </p:nvSpPr>
        <p:spPr>
          <a:xfrm>
            <a:off x="312234" y="304496"/>
            <a:ext cx="1628079" cy="646331"/>
          </a:xfrm>
          <a:prstGeom prst="rect">
            <a:avLst/>
          </a:prstGeom>
          <a:noFill/>
        </p:spPr>
        <p:txBody>
          <a:bodyPr wrap="square" rtlCol="0">
            <a:spAutoFit/>
          </a:bodyPr>
          <a:lstStyle/>
          <a:p>
            <a:r>
              <a:rPr lang="en-US" b="1" i="0" dirty="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dirty="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181705073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1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 up of a logo&#10;&#10;Description automatically generated with low confidence">
            <a:extLst>
              <a:ext uri="{FF2B5EF4-FFF2-40B4-BE49-F238E27FC236}">
                <a16:creationId xmlns:a16="http://schemas.microsoft.com/office/drawing/2014/main" id="{3F94EF2D-945D-5847-B803-4C7C61EF67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71272" y="318042"/>
            <a:ext cx="1084958" cy="660548"/>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9" name="TextBox 8">
            <a:extLst>
              <a:ext uri="{FF2B5EF4-FFF2-40B4-BE49-F238E27FC236}">
                <a16:creationId xmlns:a16="http://schemas.microsoft.com/office/drawing/2014/main" id="{E2CDE24A-01EA-3743-9882-8086E7D1974F}"/>
              </a:ext>
            </a:extLst>
          </p:cNvPr>
          <p:cNvSpPr txBox="1"/>
          <p:nvPr userDrawn="1"/>
        </p:nvSpPr>
        <p:spPr>
          <a:xfrm>
            <a:off x="312234" y="304496"/>
            <a:ext cx="1628079" cy="646331"/>
          </a:xfrm>
          <a:prstGeom prst="rect">
            <a:avLst/>
          </a:prstGeom>
          <a:noFill/>
        </p:spPr>
        <p:txBody>
          <a:bodyPr wrap="square" rtlCol="0">
            <a:spAutoFit/>
          </a:bodyPr>
          <a:lstStyle/>
          <a:p>
            <a:r>
              <a:rPr lang="en-US" b="1" i="0" dirty="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dirty="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EFDD94D5-6086-0049-84E3-F8B2F14802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306611" y="-3411146"/>
            <a:ext cx="13500585" cy="12994493"/>
          </a:xfrm>
          <a:prstGeom prst="rect">
            <a:avLst/>
          </a:prstGeom>
        </p:spPr>
      </p:pic>
      <p:pic>
        <p:nvPicPr>
          <p:cNvPr id="3" name="Picture 2" descr="Icon&#10;&#10;Description automatically generated">
            <a:extLst>
              <a:ext uri="{FF2B5EF4-FFF2-40B4-BE49-F238E27FC236}">
                <a16:creationId xmlns:a16="http://schemas.microsoft.com/office/drawing/2014/main" id="{9ADC6719-3F8F-794F-9DC6-007222B2CE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0579" y="5152841"/>
            <a:ext cx="2254774" cy="1372760"/>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828660" y="497139"/>
            <a:ext cx="1847334" cy="754545"/>
          </a:xfrm>
          <a:prstGeom prst="rect">
            <a:avLst/>
          </a:prstGeom>
        </p:spPr>
      </p:pic>
    </p:spTree>
    <p:extLst>
      <p:ext uri="{BB962C8B-B14F-4D97-AF65-F5344CB8AC3E}">
        <p14:creationId xmlns:p14="http://schemas.microsoft.com/office/powerpoint/2010/main" val="112668780"/>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290EC3-79AE-4146-A0C7-B9FFD2B73CF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9750" t="32602" r="14778" b="43748"/>
          <a:stretch/>
        </p:blipFill>
        <p:spPr>
          <a:xfrm>
            <a:off x="-1" y="0"/>
            <a:ext cx="7280719" cy="6858000"/>
          </a:xfrm>
          <a:prstGeom prst="rect">
            <a:avLst/>
          </a:prstGeom>
        </p:spPr>
      </p:pic>
      <p:pic>
        <p:nvPicPr>
          <p:cNvPr id="9" name="Picture 8">
            <a:extLst>
              <a:ext uri="{FF2B5EF4-FFF2-40B4-BE49-F238E27FC236}">
                <a16:creationId xmlns:a16="http://schemas.microsoft.com/office/drawing/2014/main" id="{8D951583-09D9-8440-8BAE-B03A31426D0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0790" t="28792" r="16422" b="42802"/>
          <a:stretch/>
        </p:blipFill>
        <p:spPr>
          <a:xfrm>
            <a:off x="9513107" y="5062330"/>
            <a:ext cx="2466858" cy="1576643"/>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828660" y="497139"/>
            <a:ext cx="1847334" cy="754545"/>
          </a:xfrm>
          <a:prstGeom prst="rect">
            <a:avLst/>
          </a:prstGeom>
        </p:spPr>
      </p:pic>
    </p:spTree>
    <p:extLst>
      <p:ext uri="{BB962C8B-B14F-4D97-AF65-F5344CB8AC3E}">
        <p14:creationId xmlns:p14="http://schemas.microsoft.com/office/powerpoint/2010/main" val="406033313"/>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D3835C4-CE57-854F-99C2-4A7E6488C40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3242544038"/>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222A101D-D2DA-874C-A59B-BE6FE807057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1824" b="38380"/>
          <a:stretch/>
        </p:blipFill>
        <p:spPr>
          <a:xfrm>
            <a:off x="1"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283554111"/>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33341F6-734A-9145-AEE8-89B3749235A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5027" b="35177"/>
          <a:stretch/>
        </p:blipFill>
        <p:spPr>
          <a:xfrm>
            <a:off x="-1" y="0"/>
            <a:ext cx="12191999" cy="6858000"/>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426697411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hyperlink" Target="https://www.bbc.co.uk/bitesize/articles/zmh3hbk" TargetMode="External"/><Relationship Id="rId3" Type="http://schemas.openxmlformats.org/officeDocument/2006/relationships/image" Target="../media/image18.jpeg"/><Relationship Id="rId7" Type="http://schemas.openxmlformats.org/officeDocument/2006/relationships/hyperlink" Target="https://www.bbc.co.uk/bitesize/articles/zk6v2sg"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www.bbc.co.uk/bitesize/articles/zrcn2sg" TargetMode="External"/><Relationship Id="rId5" Type="http://schemas.openxmlformats.org/officeDocument/2006/relationships/hyperlink" Target="https://www.bbc.co.uk/bitesize/tags/z4x3y9q/jobs-that-use-biology/1" TargetMode="External"/><Relationship Id="rId10" Type="http://schemas.openxmlformats.org/officeDocument/2006/relationships/image" Target="../media/image20.png"/><Relationship Id="rId4" Type="http://schemas.openxmlformats.org/officeDocument/2006/relationships/image" Target="../media/image19.jpeg"/><Relationship Id="rId9" Type="http://schemas.openxmlformats.org/officeDocument/2006/relationships/hyperlink" Target="https://www.stepintothenhs.nhs.uk/careers/paramedic"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bbc.co.uk/bitesize/articles/zv2skmn" TargetMode="External"/><Relationship Id="rId13" Type="http://schemas.openxmlformats.org/officeDocument/2006/relationships/image" Target="../media/image20.png"/><Relationship Id="rId3" Type="http://schemas.openxmlformats.org/officeDocument/2006/relationships/image" Target="../media/image21.jpeg"/><Relationship Id="rId7" Type="http://schemas.openxmlformats.org/officeDocument/2006/relationships/hyperlink" Target="https://www.bbc.co.uk/bitesize/articles/zdcvt39" TargetMode="External"/><Relationship Id="rId12" Type="http://schemas.openxmlformats.org/officeDocument/2006/relationships/hyperlink" Target="https://www.stem.org.uk/resources/elibrary/resource/142496/becoming-ecologist"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s://www.bbc.co.uk/bitesize/tags/z4x3y9q/jobs-that-use-biology/1" TargetMode="External"/><Relationship Id="rId11" Type="http://schemas.openxmlformats.org/officeDocument/2006/relationships/hyperlink" Target="https://www.stepintothenhs.nhs.uk/careers/mental-health-nurse" TargetMode="External"/><Relationship Id="rId5" Type="http://schemas.openxmlformats.org/officeDocument/2006/relationships/image" Target="../media/image23.jpeg"/><Relationship Id="rId10" Type="http://schemas.openxmlformats.org/officeDocument/2006/relationships/hyperlink" Target="https://www.stem.org.uk/elibrary/resource/36771" TargetMode="External"/><Relationship Id="rId4" Type="http://schemas.openxmlformats.org/officeDocument/2006/relationships/image" Target="../media/image22.jpeg"/><Relationship Id="rId9" Type="http://schemas.openxmlformats.org/officeDocument/2006/relationships/hyperlink" Target="https://www.bbc.co.uk/bitesize/articles/zdnw382"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nationalcareers.service.gov.uk/job-profiles/research-scientist" TargetMode="External"/><Relationship Id="rId3" Type="http://schemas.openxmlformats.org/officeDocument/2006/relationships/image" Target="../media/image24.png"/><Relationship Id="rId7" Type="http://schemas.openxmlformats.org/officeDocument/2006/relationships/hyperlink" Target="https://nationalcareers.service.gov.uk/job-profiles/paramedic"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nationalcareers.service.gov.uk/job-profiles/pharmacist" TargetMode="External"/><Relationship Id="rId11" Type="http://schemas.openxmlformats.org/officeDocument/2006/relationships/image" Target="../media/image20.png"/><Relationship Id="rId5" Type="http://schemas.openxmlformats.org/officeDocument/2006/relationships/image" Target="../media/image25.png"/><Relationship Id="rId10" Type="http://schemas.openxmlformats.org/officeDocument/2006/relationships/hyperlink" Target="https://nationalcareers.service.gov.uk/job-profiles/ecologist" TargetMode="External"/><Relationship Id="rId4" Type="http://schemas.openxmlformats.org/officeDocument/2006/relationships/hyperlink" Target="https://nationalcareers.service.gov.uk/explore-careers?utm_source=CareersandEnterprise&amp;utm_medium=referral&amp;utm_campaign=MyLearning" TargetMode="External"/><Relationship Id="rId9" Type="http://schemas.openxmlformats.org/officeDocument/2006/relationships/hyperlink" Target="https://nationalcareers.service.gov.uk/job-profiles/mental-health-nurse"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www.tlevels.gov.uk/students/subjects/science" TargetMode="External"/><Relationship Id="rId5" Type="http://schemas.openxmlformats.org/officeDocument/2006/relationships/hyperlink" Target="https://www.tlevels.gov.uk/students/subjects/healthcare-science" TargetMode="External"/><Relationship Id="rId4" Type="http://schemas.openxmlformats.org/officeDocument/2006/relationships/hyperlink" Target="https://www.tlevels.gov.uk/students/subjects/health"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8.png"/><Relationship Id="rId4" Type="http://schemas.openxmlformats.org/officeDocument/2006/relationships/hyperlink" Target="https://amazingapprenticeships.com/resource/where-can-science-take-you/"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hub.skillsbuilder.org/resources/browse/short-lesson/aiming-high/step-6/step-7/step-8/" TargetMode="External"/><Relationship Id="rId13" Type="http://schemas.openxmlformats.org/officeDocument/2006/relationships/hyperlink" Target="https://hub.skillsbuilder.org/resources/staying-positive-overview/" TargetMode="External"/><Relationship Id="rId3" Type="http://schemas.openxmlformats.org/officeDocument/2006/relationships/image" Target="../media/image29.png"/><Relationship Id="rId7" Type="http://schemas.openxmlformats.org/officeDocument/2006/relationships/hyperlink" Target="https://hub.skillsbuilder.org/resources/aiming-high-overview/" TargetMode="External"/><Relationship Id="rId12" Type="http://schemas.openxmlformats.org/officeDocument/2006/relationships/hyperlink" Target="https://hub.skillsbuilder.org/resources/browse/short-lesson/problem-solving/step-8/step-9/step-10/"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hyperlink" Target="https://hub.skillsbuilder.org/resources/browse/short-lesson/problem-solving/step-6/step-7/step-8/" TargetMode="External"/><Relationship Id="rId5" Type="http://schemas.openxmlformats.org/officeDocument/2006/relationships/image" Target="../media/image31.png"/><Relationship Id="rId15" Type="http://schemas.openxmlformats.org/officeDocument/2006/relationships/hyperlink" Target="https://hub.skillsbuilder.org/resources/browse/short-lesson/staying-positive/step-8/step-9/step-10/" TargetMode="External"/><Relationship Id="rId10" Type="http://schemas.openxmlformats.org/officeDocument/2006/relationships/hyperlink" Target="https://hub.skillsbuilder.org/resources/problem-solving-overview/" TargetMode="External"/><Relationship Id="rId4" Type="http://schemas.openxmlformats.org/officeDocument/2006/relationships/image" Target="../media/image30.png"/><Relationship Id="rId9" Type="http://schemas.openxmlformats.org/officeDocument/2006/relationships/hyperlink" Target="https://hub.skillsbuilder.org/resources/browse/short-lesson/aiming-high/step-8/step-9/step-10/" TargetMode="External"/><Relationship Id="rId14" Type="http://schemas.openxmlformats.org/officeDocument/2006/relationships/hyperlink" Target="https://hub.skillsbuilder.org/resources/browse/short-lesson/staying-positive/step-6/step-7/step-8/"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0DEDA">
            <a:alpha val="4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C83B0-223B-4F5B-BE1B-01D0F16EC559}"/>
              </a:ext>
            </a:extLst>
          </p:cNvPr>
          <p:cNvSpPr>
            <a:spLocks noGrp="1"/>
          </p:cNvSpPr>
          <p:nvPr>
            <p:ph type="ctrTitle" idx="4294967295"/>
          </p:nvPr>
        </p:nvSpPr>
        <p:spPr>
          <a:xfrm>
            <a:off x="5711687" y="2060714"/>
            <a:ext cx="3829878" cy="1223272"/>
          </a:xfrm>
          <a:prstGeom prst="rect">
            <a:avLst/>
          </a:prstGeom>
        </p:spPr>
        <p:txBody>
          <a:bodyPr/>
          <a:lstStyle/>
          <a:p>
            <a:r>
              <a:rPr lang="en-GB" b="1" dirty="0">
                <a:solidFill>
                  <a:schemeClr val="tx2"/>
                </a:solidFill>
                <a:latin typeface="+mn-lt"/>
              </a:rPr>
              <a:t>My Learning, </a:t>
            </a:r>
            <a:br>
              <a:rPr lang="en-GB" b="1" dirty="0">
                <a:solidFill>
                  <a:schemeClr val="tx2"/>
                </a:solidFill>
                <a:latin typeface="+mn-lt"/>
              </a:rPr>
            </a:br>
            <a:r>
              <a:rPr lang="en-GB" b="1" dirty="0">
                <a:solidFill>
                  <a:schemeClr val="tx2"/>
                </a:solidFill>
                <a:latin typeface="+mn-lt"/>
              </a:rPr>
              <a:t>My Future</a:t>
            </a:r>
            <a:br>
              <a:rPr lang="en-GB" b="1" dirty="0">
                <a:solidFill>
                  <a:schemeClr val="tx2"/>
                </a:solidFill>
                <a:latin typeface="+mn-lt"/>
              </a:rPr>
            </a:br>
            <a:endParaRPr lang="en-GB" sz="1000" b="1" dirty="0">
              <a:solidFill>
                <a:schemeClr val="tx2"/>
              </a:solidFill>
              <a:latin typeface="+mn-lt"/>
            </a:endParaRPr>
          </a:p>
        </p:txBody>
      </p:sp>
      <p:sp>
        <p:nvSpPr>
          <p:cNvPr id="3" name="Subtitle 2">
            <a:extLst>
              <a:ext uri="{FF2B5EF4-FFF2-40B4-BE49-F238E27FC236}">
                <a16:creationId xmlns:a16="http://schemas.microsoft.com/office/drawing/2014/main" id="{C6F052F0-9CD1-4F50-A5FF-01F325B78F99}"/>
              </a:ext>
            </a:extLst>
          </p:cNvPr>
          <p:cNvSpPr>
            <a:spLocks noGrp="1"/>
          </p:cNvSpPr>
          <p:nvPr>
            <p:ph type="subTitle" idx="4294967295"/>
          </p:nvPr>
        </p:nvSpPr>
        <p:spPr>
          <a:xfrm>
            <a:off x="5711687" y="3522525"/>
            <a:ext cx="4777019" cy="1036223"/>
          </a:xfrm>
          <a:prstGeom prst="rect">
            <a:avLst/>
          </a:prstGeom>
        </p:spPr>
        <p:txBody>
          <a:bodyPr/>
          <a:lstStyle/>
          <a:p>
            <a:pPr marL="0" indent="0">
              <a:buNone/>
            </a:pPr>
            <a:r>
              <a:rPr lang="en-GB" sz="2400" b="1" dirty="0">
                <a:solidFill>
                  <a:srgbClr val="ED6E4F"/>
                </a:solidFill>
              </a:rPr>
              <a:t>Where can studying Biology take you?</a:t>
            </a:r>
          </a:p>
          <a:p>
            <a:pPr marL="0" indent="0">
              <a:buNone/>
            </a:pPr>
            <a:r>
              <a:rPr lang="en-GB" sz="1800" dirty="0">
                <a:solidFill>
                  <a:schemeClr val="tx2"/>
                </a:solidFill>
              </a:rPr>
              <a:t>Highlighting the relevance of Biology </a:t>
            </a:r>
            <a:br>
              <a:rPr lang="en-GB" sz="1800" dirty="0">
                <a:solidFill>
                  <a:schemeClr val="tx2"/>
                </a:solidFill>
              </a:rPr>
            </a:br>
            <a:r>
              <a:rPr lang="en-GB" sz="1800" dirty="0">
                <a:solidFill>
                  <a:schemeClr val="tx2"/>
                </a:solidFill>
              </a:rPr>
              <a:t>to future careers and opportunities</a:t>
            </a:r>
          </a:p>
        </p:txBody>
      </p:sp>
    </p:spTree>
    <p:extLst>
      <p:ext uri="{BB962C8B-B14F-4D97-AF65-F5344CB8AC3E}">
        <p14:creationId xmlns:p14="http://schemas.microsoft.com/office/powerpoint/2010/main" val="670429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7CF1D1D5-6185-AE40-A45D-FACEF1670453}"/>
              </a:ext>
            </a:extLst>
          </p:cNvPr>
          <p:cNvSpPr/>
          <p:nvPr/>
        </p:nvSpPr>
        <p:spPr>
          <a:xfrm>
            <a:off x="6096000" y="1267326"/>
            <a:ext cx="6261847" cy="4940969"/>
          </a:xfrm>
          <a:custGeom>
            <a:avLst/>
            <a:gdLst>
              <a:gd name="connsiteX0" fmla="*/ 0 w 6750803"/>
              <a:gd name="connsiteY0" fmla="*/ 0 h 4940969"/>
              <a:gd name="connsiteX1" fmla="*/ 3898231 w 6750803"/>
              <a:gd name="connsiteY1" fmla="*/ 352927 h 4940969"/>
              <a:gd name="connsiteX2" fmla="*/ 5165558 w 6750803"/>
              <a:gd name="connsiteY2" fmla="*/ 786063 h 4940969"/>
              <a:gd name="connsiteX3" fmla="*/ 3673642 w 6750803"/>
              <a:gd name="connsiteY3" fmla="*/ 1941095 h 4940969"/>
              <a:gd name="connsiteX4" fmla="*/ 1026695 w 6750803"/>
              <a:gd name="connsiteY4" fmla="*/ 2213811 h 4940969"/>
              <a:gd name="connsiteX5" fmla="*/ 368968 w 6750803"/>
              <a:gd name="connsiteY5" fmla="*/ 3224463 h 4940969"/>
              <a:gd name="connsiteX6" fmla="*/ 2454442 w 6750803"/>
              <a:gd name="connsiteY6" fmla="*/ 3545306 h 4940969"/>
              <a:gd name="connsiteX7" fmla="*/ 4283242 w 6750803"/>
              <a:gd name="connsiteY7" fmla="*/ 3785937 h 4940969"/>
              <a:gd name="connsiteX8" fmla="*/ 3160295 w 6750803"/>
              <a:gd name="connsiteY8" fmla="*/ 4443663 h 4940969"/>
              <a:gd name="connsiteX9" fmla="*/ 6304547 w 6750803"/>
              <a:gd name="connsiteY9" fmla="*/ 4844716 h 4940969"/>
              <a:gd name="connsiteX10" fmla="*/ 6657474 w 6750803"/>
              <a:gd name="connsiteY10" fmla="*/ 4940969 h 49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0803" h="4940969">
                <a:moveTo>
                  <a:pt x="0" y="0"/>
                </a:moveTo>
                <a:cubicBezTo>
                  <a:pt x="1518652" y="110958"/>
                  <a:pt x="3037305" y="221917"/>
                  <a:pt x="3898231" y="352927"/>
                </a:cubicBezTo>
                <a:cubicBezTo>
                  <a:pt x="4759157" y="483937"/>
                  <a:pt x="5202990" y="521368"/>
                  <a:pt x="5165558" y="786063"/>
                </a:cubicBezTo>
                <a:cubicBezTo>
                  <a:pt x="5128127" y="1050758"/>
                  <a:pt x="4363452" y="1703137"/>
                  <a:pt x="3673642" y="1941095"/>
                </a:cubicBezTo>
                <a:cubicBezTo>
                  <a:pt x="2983832" y="2179053"/>
                  <a:pt x="1577474" y="1999916"/>
                  <a:pt x="1026695" y="2213811"/>
                </a:cubicBezTo>
                <a:cubicBezTo>
                  <a:pt x="475916" y="2427706"/>
                  <a:pt x="131010" y="3002547"/>
                  <a:pt x="368968" y="3224463"/>
                </a:cubicBezTo>
                <a:cubicBezTo>
                  <a:pt x="606926" y="3446379"/>
                  <a:pt x="1802063" y="3451727"/>
                  <a:pt x="2454442" y="3545306"/>
                </a:cubicBezTo>
                <a:cubicBezTo>
                  <a:pt x="3106821" y="3638885"/>
                  <a:pt x="4165600" y="3636211"/>
                  <a:pt x="4283242" y="3785937"/>
                </a:cubicBezTo>
                <a:cubicBezTo>
                  <a:pt x="4400884" y="3935663"/>
                  <a:pt x="2823411" y="4267200"/>
                  <a:pt x="3160295" y="4443663"/>
                </a:cubicBezTo>
                <a:cubicBezTo>
                  <a:pt x="3497179" y="4620126"/>
                  <a:pt x="5721684" y="4761832"/>
                  <a:pt x="6304547" y="4844716"/>
                </a:cubicBezTo>
                <a:cubicBezTo>
                  <a:pt x="6887410" y="4927600"/>
                  <a:pt x="6772442" y="4934284"/>
                  <a:pt x="6657474" y="4940969"/>
                </a:cubicBezTo>
              </a:path>
            </a:pathLst>
          </a:custGeom>
          <a:noFill/>
          <a:ln w="50800">
            <a:solidFill>
              <a:schemeClr val="accent6">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 up of a logo&#10;&#10;Description automatically generated with low confidence">
            <a:extLst>
              <a:ext uri="{FF2B5EF4-FFF2-40B4-BE49-F238E27FC236}">
                <a16:creationId xmlns:a16="http://schemas.microsoft.com/office/drawing/2014/main" id="{DFED2BE3-7093-884C-9EC9-612447B5B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604" y="5530086"/>
            <a:ext cx="1748954" cy="1064804"/>
          </a:xfrm>
          <a:prstGeom prst="rect">
            <a:avLst/>
          </a:prstGeom>
        </p:spPr>
      </p:pic>
      <p:sp>
        <p:nvSpPr>
          <p:cNvPr id="18" name="Oval 17">
            <a:extLst>
              <a:ext uri="{FF2B5EF4-FFF2-40B4-BE49-F238E27FC236}">
                <a16:creationId xmlns:a16="http://schemas.microsoft.com/office/drawing/2014/main" id="{C1F3FFC9-E02E-3147-8B8C-7D0A7C0C9953}"/>
              </a:ext>
            </a:extLst>
          </p:cNvPr>
          <p:cNvSpPr/>
          <p:nvPr/>
        </p:nvSpPr>
        <p:spPr>
          <a:xfrm>
            <a:off x="6983856" y="3794846"/>
            <a:ext cx="2139723" cy="2139723"/>
          </a:xfrm>
          <a:prstGeom prst="ellipse">
            <a:avLst/>
          </a:prstGeom>
          <a:solidFill>
            <a:schemeClr val="bg2"/>
          </a:solidFill>
          <a:ln w="31750">
            <a:solidFill>
              <a:srgbClr val="ED6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A45F70C-A6EF-914F-B7F4-BEE66325AC83}"/>
              </a:ext>
            </a:extLst>
          </p:cNvPr>
          <p:cNvSpPr/>
          <p:nvPr/>
        </p:nvSpPr>
        <p:spPr>
          <a:xfrm>
            <a:off x="9464841" y="2144197"/>
            <a:ext cx="2139723" cy="2139723"/>
          </a:xfrm>
          <a:prstGeom prst="ellipse">
            <a:avLst/>
          </a:prstGeom>
          <a:solidFill>
            <a:schemeClr val="bg2"/>
          </a:solidFill>
          <a:ln w="31750">
            <a:solidFill>
              <a:srgbClr val="ED6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F8D53C1-6EFB-2D4E-BA80-9A9F2FCD68BC}"/>
              </a:ext>
            </a:extLst>
          </p:cNvPr>
          <p:cNvSpPr txBox="1"/>
          <p:nvPr/>
        </p:nvSpPr>
        <p:spPr>
          <a:xfrm>
            <a:off x="433137" y="1909011"/>
            <a:ext cx="5229726" cy="707886"/>
          </a:xfrm>
          <a:prstGeom prst="rect">
            <a:avLst/>
          </a:prstGeom>
          <a:noFill/>
        </p:spPr>
        <p:txBody>
          <a:bodyPr wrap="square" rtlCol="0">
            <a:spAutoFit/>
          </a:bodyPr>
          <a:lstStyle/>
          <a:p>
            <a:r>
              <a:rPr lang="en-US" sz="4000" b="1" dirty="0">
                <a:solidFill>
                  <a:schemeClr val="tx2"/>
                </a:solidFill>
              </a:rPr>
              <a:t>Why Biology matters</a:t>
            </a:r>
          </a:p>
        </p:txBody>
      </p:sp>
      <p:sp>
        <p:nvSpPr>
          <p:cNvPr id="15" name="Oval 14">
            <a:extLst>
              <a:ext uri="{FF2B5EF4-FFF2-40B4-BE49-F238E27FC236}">
                <a16:creationId xmlns:a16="http://schemas.microsoft.com/office/drawing/2014/main" id="{0868093E-2FEF-F440-B14F-0739A841BAAB}"/>
              </a:ext>
            </a:extLst>
          </p:cNvPr>
          <p:cNvSpPr/>
          <p:nvPr/>
        </p:nvSpPr>
        <p:spPr>
          <a:xfrm>
            <a:off x="6400803" y="747858"/>
            <a:ext cx="2139723" cy="2139723"/>
          </a:xfrm>
          <a:prstGeom prst="ellipse">
            <a:avLst/>
          </a:prstGeom>
          <a:solidFill>
            <a:schemeClr val="bg2"/>
          </a:solidFill>
          <a:ln w="31750">
            <a:solidFill>
              <a:srgbClr val="ED6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B18C8AE-AB4D-044D-99D4-7328ABAFD045}"/>
              </a:ext>
            </a:extLst>
          </p:cNvPr>
          <p:cNvSpPr txBox="1"/>
          <p:nvPr/>
        </p:nvSpPr>
        <p:spPr>
          <a:xfrm>
            <a:off x="433138" y="2887581"/>
            <a:ext cx="4127139" cy="2677656"/>
          </a:xfrm>
          <a:prstGeom prst="rect">
            <a:avLst/>
          </a:prstGeom>
          <a:solidFill>
            <a:srgbClr val="F6F5F4"/>
          </a:solidFill>
          <a:ln>
            <a:noFill/>
          </a:ln>
        </p:spPr>
        <p:txBody>
          <a:bodyPr wrap="square" rtlCol="0">
            <a:spAutoFit/>
          </a:bodyPr>
          <a:lstStyle/>
          <a:p>
            <a:r>
              <a:rPr lang="en-GB" sz="2400" b="1" dirty="0">
                <a:solidFill>
                  <a:srgbClr val="ED6E4F"/>
                </a:solidFill>
              </a:rPr>
              <a:t>Have you ever considered where studying Biology can take you? </a:t>
            </a:r>
          </a:p>
          <a:p>
            <a:endParaRPr lang="en-GB" sz="2400" dirty="0">
              <a:solidFill>
                <a:schemeClr val="accent2"/>
              </a:solidFill>
            </a:endParaRPr>
          </a:p>
          <a:p>
            <a:r>
              <a:rPr lang="en-GB" dirty="0">
                <a:solidFill>
                  <a:schemeClr val="tx2"/>
                </a:solidFill>
              </a:rPr>
              <a:t>Today, we’ll be exploring some of </a:t>
            </a:r>
            <a:br>
              <a:rPr lang="en-GB" dirty="0">
                <a:solidFill>
                  <a:schemeClr val="tx2"/>
                </a:solidFill>
              </a:rPr>
            </a:br>
            <a:r>
              <a:rPr lang="en-GB" dirty="0">
                <a:solidFill>
                  <a:schemeClr val="tx2"/>
                </a:solidFill>
              </a:rPr>
              <a:t>the career opportunities that are available to you, as well as the various pathways you can take to get there.</a:t>
            </a:r>
          </a:p>
        </p:txBody>
      </p:sp>
      <p:sp>
        <p:nvSpPr>
          <p:cNvPr id="12" name="TextBox 11">
            <a:extLst>
              <a:ext uri="{FF2B5EF4-FFF2-40B4-BE49-F238E27FC236}">
                <a16:creationId xmlns:a16="http://schemas.microsoft.com/office/drawing/2014/main" id="{3B1D3107-603E-E049-BAE5-298DAE7B5F39}"/>
              </a:ext>
            </a:extLst>
          </p:cNvPr>
          <p:cNvSpPr txBox="1"/>
          <p:nvPr/>
        </p:nvSpPr>
        <p:spPr>
          <a:xfrm>
            <a:off x="6684603" y="1217555"/>
            <a:ext cx="1604207" cy="1323439"/>
          </a:xfrm>
          <a:prstGeom prst="rect">
            <a:avLst/>
          </a:prstGeom>
          <a:noFill/>
        </p:spPr>
        <p:txBody>
          <a:bodyPr wrap="square" rtlCol="0">
            <a:spAutoFit/>
          </a:bodyPr>
          <a:lstStyle/>
          <a:p>
            <a:pPr algn="ctr"/>
            <a:r>
              <a:rPr lang="en-GB" sz="2000" dirty="0">
                <a:solidFill>
                  <a:srgbClr val="ED6E4F"/>
                </a:solidFill>
              </a:rPr>
              <a:t>What careers can you think of that use Biology?</a:t>
            </a:r>
            <a:endParaRPr lang="en-GB" sz="2000" dirty="0">
              <a:solidFill>
                <a:srgbClr val="ED6E4F"/>
              </a:solidFill>
              <a:highlight>
                <a:srgbClr val="FFFF00"/>
              </a:highlight>
            </a:endParaRPr>
          </a:p>
        </p:txBody>
      </p:sp>
      <p:sp>
        <p:nvSpPr>
          <p:cNvPr id="13" name="TextBox 12">
            <a:extLst>
              <a:ext uri="{FF2B5EF4-FFF2-40B4-BE49-F238E27FC236}">
                <a16:creationId xmlns:a16="http://schemas.microsoft.com/office/drawing/2014/main" id="{FA017D27-D9A4-CC45-837B-6F9FCB08C98F}"/>
              </a:ext>
            </a:extLst>
          </p:cNvPr>
          <p:cNvSpPr txBox="1"/>
          <p:nvPr/>
        </p:nvSpPr>
        <p:spPr>
          <a:xfrm>
            <a:off x="9604259" y="2478660"/>
            <a:ext cx="1892970" cy="1631216"/>
          </a:xfrm>
          <a:prstGeom prst="rect">
            <a:avLst/>
          </a:prstGeom>
          <a:noFill/>
        </p:spPr>
        <p:txBody>
          <a:bodyPr wrap="square" rtlCol="0">
            <a:spAutoFit/>
          </a:bodyPr>
          <a:lstStyle/>
          <a:p>
            <a:pPr algn="ctr"/>
            <a:r>
              <a:rPr lang="en-GB" sz="2000" dirty="0">
                <a:solidFill>
                  <a:srgbClr val="ED6E4F"/>
                </a:solidFill>
              </a:rPr>
              <a:t>What do you think these roles involve (daily task, etc.)?</a:t>
            </a:r>
          </a:p>
        </p:txBody>
      </p:sp>
      <p:sp>
        <p:nvSpPr>
          <p:cNvPr id="14" name="TextBox 13">
            <a:extLst>
              <a:ext uri="{FF2B5EF4-FFF2-40B4-BE49-F238E27FC236}">
                <a16:creationId xmlns:a16="http://schemas.microsoft.com/office/drawing/2014/main" id="{EE0731BF-E927-0F49-8D6A-5FFE800D1813}"/>
              </a:ext>
            </a:extLst>
          </p:cNvPr>
          <p:cNvSpPr txBox="1"/>
          <p:nvPr/>
        </p:nvSpPr>
        <p:spPr>
          <a:xfrm>
            <a:off x="7187443" y="4235071"/>
            <a:ext cx="1764632" cy="1323439"/>
          </a:xfrm>
          <a:prstGeom prst="rect">
            <a:avLst/>
          </a:prstGeom>
          <a:noFill/>
        </p:spPr>
        <p:txBody>
          <a:bodyPr wrap="square" rtlCol="0">
            <a:spAutoFit/>
          </a:bodyPr>
          <a:lstStyle/>
          <a:p>
            <a:pPr algn="ctr"/>
            <a:r>
              <a:rPr lang="en-GB" sz="2000" dirty="0">
                <a:solidFill>
                  <a:srgbClr val="ED6E4F"/>
                </a:solidFill>
              </a:rPr>
              <a:t>What skills do you think you might need for these roles?</a:t>
            </a:r>
          </a:p>
        </p:txBody>
      </p:sp>
    </p:spTree>
    <p:extLst>
      <p:ext uri="{BB962C8B-B14F-4D97-AF65-F5344CB8AC3E}">
        <p14:creationId xmlns:p14="http://schemas.microsoft.com/office/powerpoint/2010/main" val="1762065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83319F3B-B0A4-9345-897B-772965BF956A}"/>
              </a:ext>
            </a:extLst>
          </p:cNvPr>
          <p:cNvSpPr/>
          <p:nvPr/>
        </p:nvSpPr>
        <p:spPr>
          <a:xfrm>
            <a:off x="3946358" y="0"/>
            <a:ext cx="8245642" cy="6858000"/>
          </a:xfrm>
          <a:custGeom>
            <a:avLst/>
            <a:gdLst>
              <a:gd name="connsiteX0" fmla="*/ 596696 w 10440716"/>
              <a:gd name="connsiteY0" fmla="*/ 0 h 6285510"/>
              <a:gd name="connsiteX1" fmla="*/ 3548443 w 10440716"/>
              <a:gd name="connsiteY1" fmla="*/ 1219200 h 6285510"/>
              <a:gd name="connsiteX2" fmla="*/ 8633791 w 10440716"/>
              <a:gd name="connsiteY2" fmla="*/ 1604211 h 6285510"/>
              <a:gd name="connsiteX3" fmla="*/ 6532275 w 10440716"/>
              <a:gd name="connsiteY3" fmla="*/ 3112169 h 6285510"/>
              <a:gd name="connsiteX4" fmla="*/ 67306 w 10440716"/>
              <a:gd name="connsiteY4" fmla="*/ 4908885 h 6285510"/>
              <a:gd name="connsiteX5" fmla="*/ 3532401 w 10440716"/>
              <a:gd name="connsiteY5" fmla="*/ 6015790 h 6285510"/>
              <a:gd name="connsiteX6" fmla="*/ 9467980 w 10440716"/>
              <a:gd name="connsiteY6" fmla="*/ 6256422 h 6285510"/>
              <a:gd name="connsiteX7" fmla="*/ 10366338 w 10440716"/>
              <a:gd name="connsiteY7" fmla="*/ 6272464 h 628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40716" h="6285510">
                <a:moveTo>
                  <a:pt x="596696" y="0"/>
                </a:moveTo>
                <a:cubicBezTo>
                  <a:pt x="1402811" y="475916"/>
                  <a:pt x="2208927" y="951832"/>
                  <a:pt x="3548443" y="1219200"/>
                </a:cubicBezTo>
                <a:cubicBezTo>
                  <a:pt x="4887959" y="1486568"/>
                  <a:pt x="8136486" y="1288716"/>
                  <a:pt x="8633791" y="1604211"/>
                </a:cubicBezTo>
                <a:cubicBezTo>
                  <a:pt x="9131096" y="1919706"/>
                  <a:pt x="7960023" y="2561390"/>
                  <a:pt x="6532275" y="3112169"/>
                </a:cubicBezTo>
                <a:cubicBezTo>
                  <a:pt x="5104527" y="3662948"/>
                  <a:pt x="567285" y="4424948"/>
                  <a:pt x="67306" y="4908885"/>
                </a:cubicBezTo>
                <a:cubicBezTo>
                  <a:pt x="-432673" y="5392822"/>
                  <a:pt x="1965622" y="5791201"/>
                  <a:pt x="3532401" y="6015790"/>
                </a:cubicBezTo>
                <a:cubicBezTo>
                  <a:pt x="5099180" y="6240379"/>
                  <a:pt x="8328991" y="6213643"/>
                  <a:pt x="9467980" y="6256422"/>
                </a:cubicBezTo>
                <a:cubicBezTo>
                  <a:pt x="10606970" y="6299201"/>
                  <a:pt x="10486654" y="6285832"/>
                  <a:pt x="10366338" y="6272464"/>
                </a:cubicBezTo>
              </a:path>
            </a:pathLst>
          </a:custGeom>
          <a:noFill/>
          <a:ln w="50800">
            <a:solidFill>
              <a:schemeClr val="accent6">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holding a camera&#10;&#10;Description automatically generated with low confidence">
            <a:extLst>
              <a:ext uri="{FF2B5EF4-FFF2-40B4-BE49-F238E27FC236}">
                <a16:creationId xmlns:a16="http://schemas.microsoft.com/office/drawing/2014/main" id="{7092A7B1-8079-DE48-A08B-8453BB0CFD60}"/>
              </a:ext>
            </a:extLst>
          </p:cNvPr>
          <p:cNvPicPr>
            <a:picLocks noChangeAspect="1"/>
          </p:cNvPicPr>
          <p:nvPr/>
        </p:nvPicPr>
        <p:blipFill rotWithShape="1">
          <a:blip r:embed="rId3">
            <a:extLst>
              <a:ext uri="{28A0092B-C50C-407E-A947-70E740481C1C}">
                <a14:useLocalDpi xmlns:a14="http://schemas.microsoft.com/office/drawing/2010/main" val="0"/>
              </a:ext>
            </a:extLst>
          </a:blip>
          <a:srcRect l="4241" r="28761"/>
          <a:stretch/>
        </p:blipFill>
        <p:spPr>
          <a:xfrm>
            <a:off x="4228747" y="3522661"/>
            <a:ext cx="2511341" cy="2498920"/>
          </a:xfrm>
          <a:prstGeom prst="ellipse">
            <a:avLst/>
          </a:prstGeom>
        </p:spPr>
      </p:pic>
      <p:pic>
        <p:nvPicPr>
          <p:cNvPr id="8" name="Picture 7" descr="A picture containing text, indoor, person, person&#10;&#10;Description automatically generated">
            <a:extLst>
              <a:ext uri="{FF2B5EF4-FFF2-40B4-BE49-F238E27FC236}">
                <a16:creationId xmlns:a16="http://schemas.microsoft.com/office/drawing/2014/main" id="{D39C77DE-E4EF-6640-B120-E59584E91F05}"/>
              </a:ext>
            </a:extLst>
          </p:cNvPr>
          <p:cNvPicPr>
            <a:picLocks noChangeAspect="1"/>
          </p:cNvPicPr>
          <p:nvPr/>
        </p:nvPicPr>
        <p:blipFill rotWithShape="1">
          <a:blip r:embed="rId4">
            <a:extLst>
              <a:ext uri="{28A0092B-C50C-407E-A947-70E740481C1C}">
                <a14:useLocalDpi xmlns:a14="http://schemas.microsoft.com/office/drawing/2010/main" val="0"/>
              </a:ext>
            </a:extLst>
          </a:blip>
          <a:srcRect l="20897" t="-54" r="11949" b="54"/>
          <a:stretch/>
        </p:blipFill>
        <p:spPr>
          <a:xfrm>
            <a:off x="5659750" y="834543"/>
            <a:ext cx="2652286" cy="2633039"/>
          </a:xfrm>
          <a:prstGeom prst="ellipse">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433136" y="1909010"/>
            <a:ext cx="2995863" cy="1323439"/>
          </a:xfrm>
          <a:prstGeom prst="rect">
            <a:avLst/>
          </a:prstGeom>
          <a:noFill/>
        </p:spPr>
        <p:txBody>
          <a:bodyPr wrap="square" rtlCol="0">
            <a:spAutoFit/>
          </a:bodyPr>
          <a:lstStyle/>
          <a:p>
            <a:r>
              <a:rPr lang="en-US" sz="4000" b="1" dirty="0">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433135" y="3429000"/>
            <a:ext cx="2646933" cy="1569660"/>
          </a:xfrm>
          <a:prstGeom prst="rect">
            <a:avLst/>
          </a:prstGeom>
          <a:noFill/>
        </p:spPr>
        <p:txBody>
          <a:bodyPr wrap="square" rtlCol="0">
            <a:spAutoFit/>
          </a:bodyPr>
          <a:lstStyle/>
          <a:p>
            <a:r>
              <a:rPr lang="en-GB" sz="2400" b="1" dirty="0">
                <a:solidFill>
                  <a:srgbClr val="ED6E4F"/>
                </a:solidFill>
              </a:rPr>
              <a:t>Here are some example roles and careers linked </a:t>
            </a:r>
          </a:p>
          <a:p>
            <a:r>
              <a:rPr lang="en-GB" sz="2400" b="1" dirty="0">
                <a:solidFill>
                  <a:srgbClr val="ED6E4F"/>
                </a:solidFill>
              </a:rPr>
              <a:t>to </a:t>
            </a:r>
            <a:r>
              <a:rPr lang="en-GB" sz="2400" b="1" dirty="0">
                <a:solidFill>
                  <a:srgbClr val="ED6E4F"/>
                </a:solidFill>
                <a:hlinkClick r:id="rId5">
                  <a:extLst>
                    <a:ext uri="{A12FA001-AC4F-418D-AE19-62706E023703}">
                      <ahyp:hlinkClr xmlns:ahyp="http://schemas.microsoft.com/office/drawing/2018/hyperlinkcolor" val="tx"/>
                    </a:ext>
                  </a:extLst>
                </a:hlinkClick>
              </a:rPr>
              <a:t>Biology</a:t>
            </a:r>
            <a:endParaRPr lang="en-GB" sz="2400" b="1" dirty="0">
              <a:solidFill>
                <a:srgbClr val="ED6E4F"/>
              </a:solidFill>
              <a:highlight>
                <a:srgbClr val="FFFF00"/>
              </a:highlight>
            </a:endParaRPr>
          </a:p>
        </p:txBody>
      </p:sp>
      <p:sp>
        <p:nvSpPr>
          <p:cNvPr id="4" name="TextBox 3">
            <a:extLst>
              <a:ext uri="{FF2B5EF4-FFF2-40B4-BE49-F238E27FC236}">
                <a16:creationId xmlns:a16="http://schemas.microsoft.com/office/drawing/2014/main" id="{8B4F4AD7-F118-2F4F-AB9E-A5FBD6F97090}"/>
              </a:ext>
            </a:extLst>
          </p:cNvPr>
          <p:cNvSpPr txBox="1"/>
          <p:nvPr/>
        </p:nvSpPr>
        <p:spPr>
          <a:xfrm>
            <a:off x="8292224" y="1525769"/>
            <a:ext cx="2495255" cy="457672"/>
          </a:xfrm>
          <a:prstGeom prst="rect">
            <a:avLst/>
          </a:prstGeom>
          <a:noFill/>
        </p:spPr>
        <p:txBody>
          <a:bodyPr wrap="square" rtlCol="0">
            <a:spAutoFit/>
          </a:bodyPr>
          <a:lstStyle/>
          <a:p>
            <a:r>
              <a:rPr lang="en-GB" sz="2400" dirty="0">
                <a:solidFill>
                  <a:srgbClr val="ED6E4F"/>
                </a:solidFill>
              </a:rPr>
              <a:t>Pharmacist</a:t>
            </a:r>
          </a:p>
        </p:txBody>
      </p:sp>
      <p:sp>
        <p:nvSpPr>
          <p:cNvPr id="5" name="Rectangle 4">
            <a:extLst>
              <a:ext uri="{FF2B5EF4-FFF2-40B4-BE49-F238E27FC236}">
                <a16:creationId xmlns:a16="http://schemas.microsoft.com/office/drawing/2014/main" id="{E7C53E0D-77AE-3C4D-AFFC-F7353BF321C3}"/>
              </a:ext>
            </a:extLst>
          </p:cNvPr>
          <p:cNvSpPr/>
          <p:nvPr/>
        </p:nvSpPr>
        <p:spPr>
          <a:xfrm>
            <a:off x="8292224" y="2000483"/>
            <a:ext cx="1919436" cy="369332"/>
          </a:xfrm>
          <a:prstGeom prst="rect">
            <a:avLst/>
          </a:prstGeom>
        </p:spPr>
        <p:txBody>
          <a:bodyPr wrap="none">
            <a:spAutoFit/>
          </a:bodyPr>
          <a:lstStyle/>
          <a:p>
            <a:r>
              <a:rPr lang="en-GB" dirty="0">
                <a:solidFill>
                  <a:schemeClr val="accent2"/>
                </a:solidFill>
                <a:hlinkClick r:id="rId6"/>
              </a:rPr>
              <a:t>BBC Bitesize Video</a:t>
            </a:r>
            <a:endParaRPr lang="en-US" dirty="0">
              <a:solidFill>
                <a:schemeClr val="accent2"/>
              </a:solidFill>
            </a:endParaRPr>
          </a:p>
        </p:txBody>
      </p:sp>
      <p:sp>
        <p:nvSpPr>
          <p:cNvPr id="16" name="TextBox 15">
            <a:extLst>
              <a:ext uri="{FF2B5EF4-FFF2-40B4-BE49-F238E27FC236}">
                <a16:creationId xmlns:a16="http://schemas.microsoft.com/office/drawing/2014/main" id="{F7DC94C9-F05E-334B-9F0B-08C6EA5EFF76}"/>
              </a:ext>
            </a:extLst>
          </p:cNvPr>
          <p:cNvSpPr txBox="1"/>
          <p:nvPr/>
        </p:nvSpPr>
        <p:spPr>
          <a:xfrm>
            <a:off x="7180417" y="4117414"/>
            <a:ext cx="2762782" cy="461665"/>
          </a:xfrm>
          <a:prstGeom prst="rect">
            <a:avLst/>
          </a:prstGeom>
          <a:noFill/>
        </p:spPr>
        <p:txBody>
          <a:bodyPr wrap="square" rtlCol="0">
            <a:spAutoFit/>
          </a:bodyPr>
          <a:lstStyle/>
          <a:p>
            <a:r>
              <a:rPr lang="en-GB" sz="2400" dirty="0">
                <a:solidFill>
                  <a:srgbClr val="ED6E4F"/>
                </a:solidFill>
              </a:rPr>
              <a:t>Paramedic </a:t>
            </a:r>
          </a:p>
        </p:txBody>
      </p:sp>
      <p:sp>
        <p:nvSpPr>
          <p:cNvPr id="18" name="Rectangle 17">
            <a:extLst>
              <a:ext uri="{FF2B5EF4-FFF2-40B4-BE49-F238E27FC236}">
                <a16:creationId xmlns:a16="http://schemas.microsoft.com/office/drawing/2014/main" id="{8CB1387A-B77C-6240-9518-8C45A9E66B9E}"/>
              </a:ext>
            </a:extLst>
          </p:cNvPr>
          <p:cNvSpPr/>
          <p:nvPr/>
        </p:nvSpPr>
        <p:spPr>
          <a:xfrm>
            <a:off x="7173235" y="4622752"/>
            <a:ext cx="2641757" cy="369332"/>
          </a:xfrm>
          <a:prstGeom prst="rect">
            <a:avLst/>
          </a:prstGeom>
        </p:spPr>
        <p:txBody>
          <a:bodyPr wrap="square">
            <a:spAutoFit/>
          </a:bodyPr>
          <a:lstStyle/>
          <a:p>
            <a:r>
              <a:rPr lang="en-GB" dirty="0">
                <a:solidFill>
                  <a:schemeClr val="accent2"/>
                </a:solidFill>
                <a:hlinkClick r:id="rId7"/>
              </a:rPr>
              <a:t>BBC Bitesize case study</a:t>
            </a:r>
            <a:endParaRPr lang="en-GB" dirty="0">
              <a:solidFill>
                <a:schemeClr val="accent2"/>
              </a:solidFill>
            </a:endParaRPr>
          </a:p>
        </p:txBody>
      </p:sp>
      <p:sp>
        <p:nvSpPr>
          <p:cNvPr id="15" name="Rectangle 14">
            <a:extLst>
              <a:ext uri="{FF2B5EF4-FFF2-40B4-BE49-F238E27FC236}">
                <a16:creationId xmlns:a16="http://schemas.microsoft.com/office/drawing/2014/main" id="{E5A83D74-45DF-604B-8554-A246584F98BD}"/>
              </a:ext>
            </a:extLst>
          </p:cNvPr>
          <p:cNvSpPr/>
          <p:nvPr/>
        </p:nvSpPr>
        <p:spPr>
          <a:xfrm>
            <a:off x="7173234" y="5012025"/>
            <a:ext cx="2641757" cy="369332"/>
          </a:xfrm>
          <a:prstGeom prst="rect">
            <a:avLst/>
          </a:prstGeom>
        </p:spPr>
        <p:txBody>
          <a:bodyPr wrap="square">
            <a:spAutoFit/>
          </a:bodyPr>
          <a:lstStyle/>
          <a:p>
            <a:r>
              <a:rPr lang="en-GB" dirty="0">
                <a:solidFill>
                  <a:schemeClr val="accent2"/>
                </a:solidFill>
                <a:hlinkClick r:id="rId8"/>
              </a:rPr>
              <a:t>BBC Bitesize case study</a:t>
            </a:r>
            <a:endParaRPr lang="en-GB" dirty="0">
              <a:solidFill>
                <a:schemeClr val="accent2"/>
              </a:solidFill>
            </a:endParaRPr>
          </a:p>
        </p:txBody>
      </p:sp>
      <p:sp>
        <p:nvSpPr>
          <p:cNvPr id="17" name="Rectangle 16">
            <a:extLst>
              <a:ext uri="{FF2B5EF4-FFF2-40B4-BE49-F238E27FC236}">
                <a16:creationId xmlns:a16="http://schemas.microsoft.com/office/drawing/2014/main" id="{7C8FC4B3-C355-9442-8558-BA767DEF2FB4}"/>
              </a:ext>
            </a:extLst>
          </p:cNvPr>
          <p:cNvSpPr/>
          <p:nvPr/>
        </p:nvSpPr>
        <p:spPr>
          <a:xfrm>
            <a:off x="7173233" y="5397508"/>
            <a:ext cx="2641757" cy="369332"/>
          </a:xfrm>
          <a:prstGeom prst="rect">
            <a:avLst/>
          </a:prstGeom>
        </p:spPr>
        <p:txBody>
          <a:bodyPr wrap="square">
            <a:spAutoFit/>
          </a:bodyPr>
          <a:lstStyle/>
          <a:p>
            <a:r>
              <a:rPr lang="en-GB" dirty="0">
                <a:solidFill>
                  <a:schemeClr val="accent2"/>
                </a:solidFill>
                <a:hlinkClick r:id="rId9"/>
              </a:rPr>
              <a:t>NHS case study</a:t>
            </a:r>
            <a:endParaRPr lang="en-GB" dirty="0">
              <a:solidFill>
                <a:schemeClr val="accent2"/>
              </a:solidFill>
            </a:endParaRPr>
          </a:p>
        </p:txBody>
      </p:sp>
      <p:pic>
        <p:nvPicPr>
          <p:cNvPr id="20" name="Picture 19" descr="A picture containing icon&#10;&#10;Description automatically generated">
            <a:extLst>
              <a:ext uri="{FF2B5EF4-FFF2-40B4-BE49-F238E27FC236}">
                <a16:creationId xmlns:a16="http://schemas.microsoft.com/office/drawing/2014/main" id="{9464BA70-4F98-DE43-BCD4-3D33D8AABF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99570" y="2987066"/>
            <a:ext cx="1168902" cy="715093"/>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FF701166-38F7-3540-8F50-7EE2B3C5E1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96188" y="5536673"/>
            <a:ext cx="1168902" cy="715093"/>
          </a:xfrm>
          <a:prstGeom prst="rect">
            <a:avLst/>
          </a:prstGeom>
        </p:spPr>
      </p:pic>
    </p:spTree>
    <p:extLst>
      <p:ext uri="{BB962C8B-B14F-4D97-AF65-F5344CB8AC3E}">
        <p14:creationId xmlns:p14="http://schemas.microsoft.com/office/powerpoint/2010/main" val="3273893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5C7BED09-0908-1642-B422-9CDF418F790A}"/>
              </a:ext>
            </a:extLst>
          </p:cNvPr>
          <p:cNvSpPr/>
          <p:nvPr/>
        </p:nvSpPr>
        <p:spPr>
          <a:xfrm>
            <a:off x="3997337" y="0"/>
            <a:ext cx="8194663" cy="6751243"/>
          </a:xfrm>
          <a:custGeom>
            <a:avLst/>
            <a:gdLst>
              <a:gd name="connsiteX0" fmla="*/ 596696 w 10440716"/>
              <a:gd name="connsiteY0" fmla="*/ 0 h 6285510"/>
              <a:gd name="connsiteX1" fmla="*/ 3548443 w 10440716"/>
              <a:gd name="connsiteY1" fmla="*/ 1219200 h 6285510"/>
              <a:gd name="connsiteX2" fmla="*/ 8633791 w 10440716"/>
              <a:gd name="connsiteY2" fmla="*/ 1604211 h 6285510"/>
              <a:gd name="connsiteX3" fmla="*/ 6532275 w 10440716"/>
              <a:gd name="connsiteY3" fmla="*/ 3112169 h 6285510"/>
              <a:gd name="connsiteX4" fmla="*/ 67306 w 10440716"/>
              <a:gd name="connsiteY4" fmla="*/ 4908885 h 6285510"/>
              <a:gd name="connsiteX5" fmla="*/ 3532401 w 10440716"/>
              <a:gd name="connsiteY5" fmla="*/ 6015790 h 6285510"/>
              <a:gd name="connsiteX6" fmla="*/ 9467980 w 10440716"/>
              <a:gd name="connsiteY6" fmla="*/ 6256422 h 6285510"/>
              <a:gd name="connsiteX7" fmla="*/ 10366338 w 10440716"/>
              <a:gd name="connsiteY7" fmla="*/ 6272464 h 628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40716" h="6285510">
                <a:moveTo>
                  <a:pt x="596696" y="0"/>
                </a:moveTo>
                <a:cubicBezTo>
                  <a:pt x="1402811" y="475916"/>
                  <a:pt x="2208927" y="951832"/>
                  <a:pt x="3548443" y="1219200"/>
                </a:cubicBezTo>
                <a:cubicBezTo>
                  <a:pt x="4887959" y="1486568"/>
                  <a:pt x="8136486" y="1288716"/>
                  <a:pt x="8633791" y="1604211"/>
                </a:cubicBezTo>
                <a:cubicBezTo>
                  <a:pt x="9131096" y="1919706"/>
                  <a:pt x="7960023" y="2561390"/>
                  <a:pt x="6532275" y="3112169"/>
                </a:cubicBezTo>
                <a:cubicBezTo>
                  <a:pt x="5104527" y="3662948"/>
                  <a:pt x="567285" y="4424948"/>
                  <a:pt x="67306" y="4908885"/>
                </a:cubicBezTo>
                <a:cubicBezTo>
                  <a:pt x="-432673" y="5392822"/>
                  <a:pt x="1965622" y="5791201"/>
                  <a:pt x="3532401" y="6015790"/>
                </a:cubicBezTo>
                <a:cubicBezTo>
                  <a:pt x="5099180" y="6240379"/>
                  <a:pt x="8328991" y="6213643"/>
                  <a:pt x="9467980" y="6256422"/>
                </a:cubicBezTo>
                <a:cubicBezTo>
                  <a:pt x="10606970" y="6299201"/>
                  <a:pt x="10486654" y="6285832"/>
                  <a:pt x="10366338" y="6272464"/>
                </a:cubicBezTo>
              </a:path>
            </a:pathLst>
          </a:custGeom>
          <a:noFill/>
          <a:ln w="50800">
            <a:solidFill>
              <a:schemeClr val="accent6">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B74ACDC-75AA-3A42-8F50-E8145BEB3AE5}"/>
              </a:ext>
            </a:extLst>
          </p:cNvPr>
          <p:cNvSpPr txBox="1"/>
          <p:nvPr/>
        </p:nvSpPr>
        <p:spPr>
          <a:xfrm>
            <a:off x="6553681" y="2837842"/>
            <a:ext cx="3426733" cy="461665"/>
          </a:xfrm>
          <a:prstGeom prst="rect">
            <a:avLst/>
          </a:prstGeom>
          <a:noFill/>
        </p:spPr>
        <p:txBody>
          <a:bodyPr wrap="square" rtlCol="0">
            <a:spAutoFit/>
          </a:bodyPr>
          <a:lstStyle/>
          <a:p>
            <a:r>
              <a:rPr lang="en-GB" sz="2400" dirty="0">
                <a:solidFill>
                  <a:srgbClr val="ED6E4F"/>
                </a:solidFill>
              </a:rPr>
              <a:t>Mental Health Nurse</a:t>
            </a:r>
          </a:p>
        </p:txBody>
      </p:sp>
      <p:pic>
        <p:nvPicPr>
          <p:cNvPr id="13" name="Picture 12" descr="A picture containing tree, person, outdoor, forest&#10;&#10;Description automatically generated">
            <a:extLst>
              <a:ext uri="{FF2B5EF4-FFF2-40B4-BE49-F238E27FC236}">
                <a16:creationId xmlns:a16="http://schemas.microsoft.com/office/drawing/2014/main" id="{0800F1A5-BB36-B84D-975B-4E39B645C3EF}"/>
              </a:ext>
            </a:extLst>
          </p:cNvPr>
          <p:cNvPicPr>
            <a:picLocks noChangeAspect="1"/>
          </p:cNvPicPr>
          <p:nvPr/>
        </p:nvPicPr>
        <p:blipFill rotWithShape="1">
          <a:blip r:embed="rId3">
            <a:extLst>
              <a:ext uri="{28A0092B-C50C-407E-A947-70E740481C1C}">
                <a14:useLocalDpi xmlns:a14="http://schemas.microsoft.com/office/drawing/2010/main" val="0"/>
              </a:ext>
            </a:extLst>
          </a:blip>
          <a:srcRect l="17284" r="14832"/>
          <a:stretch/>
        </p:blipFill>
        <p:spPr>
          <a:xfrm>
            <a:off x="7459331" y="4142358"/>
            <a:ext cx="2521083" cy="2475908"/>
          </a:xfrm>
          <a:prstGeom prst="ellipse">
            <a:avLst/>
          </a:prstGeom>
        </p:spPr>
      </p:pic>
      <p:pic>
        <p:nvPicPr>
          <p:cNvPr id="10" name="Picture 9" descr="A picture containing person, indoor, window&#10;&#10;Description automatically generated">
            <a:extLst>
              <a:ext uri="{FF2B5EF4-FFF2-40B4-BE49-F238E27FC236}">
                <a16:creationId xmlns:a16="http://schemas.microsoft.com/office/drawing/2014/main" id="{06047445-3005-6B4C-88FB-5B0DBEFE5AC6}"/>
              </a:ext>
            </a:extLst>
          </p:cNvPr>
          <p:cNvPicPr>
            <a:picLocks noChangeAspect="1"/>
          </p:cNvPicPr>
          <p:nvPr/>
        </p:nvPicPr>
        <p:blipFill rotWithShape="1">
          <a:blip r:embed="rId4">
            <a:extLst>
              <a:ext uri="{28A0092B-C50C-407E-A947-70E740481C1C}">
                <a14:useLocalDpi xmlns:a14="http://schemas.microsoft.com/office/drawing/2010/main" val="0"/>
              </a:ext>
            </a:extLst>
          </a:blip>
          <a:srcRect l="19361" t="172" r="13496" b="-172"/>
          <a:stretch/>
        </p:blipFill>
        <p:spPr>
          <a:xfrm>
            <a:off x="3997337" y="2163981"/>
            <a:ext cx="2516996" cy="2498131"/>
          </a:xfrm>
          <a:prstGeom prst="ellipse">
            <a:avLst/>
          </a:prstGeom>
        </p:spPr>
      </p:pic>
      <p:pic>
        <p:nvPicPr>
          <p:cNvPr id="7" name="Picture 6" descr="A person in a lab coat looking at a microscope&#10;&#10;Description automatically generated with low confidence">
            <a:extLst>
              <a:ext uri="{FF2B5EF4-FFF2-40B4-BE49-F238E27FC236}">
                <a16:creationId xmlns:a16="http://schemas.microsoft.com/office/drawing/2014/main" id="{CF4C4D21-51B5-044A-B84E-EFBA5938A17C}"/>
              </a:ext>
            </a:extLst>
          </p:cNvPr>
          <p:cNvPicPr>
            <a:picLocks noChangeAspect="1"/>
          </p:cNvPicPr>
          <p:nvPr/>
        </p:nvPicPr>
        <p:blipFill rotWithShape="1">
          <a:blip r:embed="rId5">
            <a:extLst>
              <a:ext uri="{28A0092B-C50C-407E-A947-70E740481C1C}">
                <a14:useLocalDpi xmlns:a14="http://schemas.microsoft.com/office/drawing/2010/main" val="0"/>
              </a:ext>
            </a:extLst>
          </a:blip>
          <a:srcRect l="9138" t="-380" r="25320" b="380"/>
          <a:stretch/>
        </p:blipFill>
        <p:spPr>
          <a:xfrm>
            <a:off x="6553681" y="190089"/>
            <a:ext cx="2503177" cy="2451151"/>
          </a:xfrm>
          <a:prstGeom prst="ellipse">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433136" y="1909010"/>
            <a:ext cx="2995863" cy="1323439"/>
          </a:xfrm>
          <a:prstGeom prst="rect">
            <a:avLst/>
          </a:prstGeom>
          <a:noFill/>
        </p:spPr>
        <p:txBody>
          <a:bodyPr wrap="square" rtlCol="0">
            <a:spAutoFit/>
          </a:bodyPr>
          <a:lstStyle/>
          <a:p>
            <a:r>
              <a:rPr lang="en-US" sz="4000" b="1" dirty="0">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433136" y="3429000"/>
            <a:ext cx="2484932" cy="1569660"/>
          </a:xfrm>
          <a:prstGeom prst="rect">
            <a:avLst/>
          </a:prstGeom>
          <a:noFill/>
        </p:spPr>
        <p:txBody>
          <a:bodyPr wrap="square" rtlCol="0">
            <a:spAutoFit/>
          </a:bodyPr>
          <a:lstStyle/>
          <a:p>
            <a:r>
              <a:rPr lang="en-GB" sz="2400" b="1" dirty="0">
                <a:solidFill>
                  <a:srgbClr val="ED6E4F"/>
                </a:solidFill>
              </a:rPr>
              <a:t>Here are some example roles and careers linked to </a:t>
            </a:r>
            <a:r>
              <a:rPr lang="en-GB" sz="2400" b="1" dirty="0">
                <a:solidFill>
                  <a:srgbClr val="ED6E4F"/>
                </a:solidFill>
                <a:hlinkClick r:id="rId6">
                  <a:extLst>
                    <a:ext uri="{A12FA001-AC4F-418D-AE19-62706E023703}">
                      <ahyp:hlinkClr xmlns:ahyp="http://schemas.microsoft.com/office/drawing/2018/hyperlinkcolor" val="tx"/>
                    </a:ext>
                  </a:extLst>
                </a:hlinkClick>
              </a:rPr>
              <a:t>Biology</a:t>
            </a:r>
            <a:endParaRPr lang="en-GB" sz="2400" b="1" dirty="0">
              <a:solidFill>
                <a:srgbClr val="ED6E4F"/>
              </a:solidFill>
              <a:highlight>
                <a:srgbClr val="FFFF00"/>
              </a:highlight>
            </a:endParaRPr>
          </a:p>
        </p:txBody>
      </p:sp>
      <p:sp>
        <p:nvSpPr>
          <p:cNvPr id="19" name="TextBox 18">
            <a:extLst>
              <a:ext uri="{FF2B5EF4-FFF2-40B4-BE49-F238E27FC236}">
                <a16:creationId xmlns:a16="http://schemas.microsoft.com/office/drawing/2014/main" id="{32DEFFB8-F0C4-2B46-B7E0-DD755B6F0354}"/>
              </a:ext>
            </a:extLst>
          </p:cNvPr>
          <p:cNvSpPr txBox="1"/>
          <p:nvPr/>
        </p:nvSpPr>
        <p:spPr>
          <a:xfrm>
            <a:off x="9214768" y="1381295"/>
            <a:ext cx="2495255" cy="457672"/>
          </a:xfrm>
          <a:prstGeom prst="rect">
            <a:avLst/>
          </a:prstGeom>
          <a:noFill/>
          <a:ln>
            <a:noFill/>
          </a:ln>
        </p:spPr>
        <p:txBody>
          <a:bodyPr wrap="square" rtlCol="0">
            <a:spAutoFit/>
          </a:bodyPr>
          <a:lstStyle/>
          <a:p>
            <a:r>
              <a:rPr lang="en-GB" sz="2400" dirty="0">
                <a:solidFill>
                  <a:srgbClr val="ED6E4F"/>
                </a:solidFill>
              </a:rPr>
              <a:t>Research Scientist</a:t>
            </a:r>
          </a:p>
        </p:txBody>
      </p:sp>
      <p:sp>
        <p:nvSpPr>
          <p:cNvPr id="22" name="TextBox 21">
            <a:extLst>
              <a:ext uri="{FF2B5EF4-FFF2-40B4-BE49-F238E27FC236}">
                <a16:creationId xmlns:a16="http://schemas.microsoft.com/office/drawing/2014/main" id="{C23FB12C-B72F-BC40-910D-7BFD2D7DA702}"/>
              </a:ext>
            </a:extLst>
          </p:cNvPr>
          <p:cNvSpPr txBox="1"/>
          <p:nvPr/>
        </p:nvSpPr>
        <p:spPr>
          <a:xfrm>
            <a:off x="9961932" y="4434124"/>
            <a:ext cx="2495255" cy="457672"/>
          </a:xfrm>
          <a:prstGeom prst="rect">
            <a:avLst/>
          </a:prstGeom>
          <a:noFill/>
        </p:spPr>
        <p:txBody>
          <a:bodyPr wrap="square" rtlCol="0">
            <a:spAutoFit/>
          </a:bodyPr>
          <a:lstStyle/>
          <a:p>
            <a:r>
              <a:rPr lang="en-GB" sz="2400" dirty="0">
                <a:solidFill>
                  <a:srgbClr val="ED6E4F"/>
                </a:solidFill>
              </a:rPr>
              <a:t>Ecologist</a:t>
            </a:r>
          </a:p>
        </p:txBody>
      </p:sp>
      <p:sp>
        <p:nvSpPr>
          <p:cNvPr id="29" name="TextBox 28">
            <a:extLst>
              <a:ext uri="{FF2B5EF4-FFF2-40B4-BE49-F238E27FC236}">
                <a16:creationId xmlns:a16="http://schemas.microsoft.com/office/drawing/2014/main" id="{789EA8A2-73E0-7A4F-8913-A190CAB87A11}"/>
              </a:ext>
            </a:extLst>
          </p:cNvPr>
          <p:cNvSpPr txBox="1"/>
          <p:nvPr/>
        </p:nvSpPr>
        <p:spPr>
          <a:xfrm>
            <a:off x="6553681" y="3270383"/>
            <a:ext cx="1984646" cy="369332"/>
          </a:xfrm>
          <a:prstGeom prst="rect">
            <a:avLst/>
          </a:prstGeom>
          <a:noFill/>
        </p:spPr>
        <p:txBody>
          <a:bodyPr wrap="none" rtlCol="0">
            <a:spAutoFit/>
          </a:bodyPr>
          <a:lstStyle/>
          <a:p>
            <a:r>
              <a:rPr lang="en-GB" dirty="0">
                <a:solidFill>
                  <a:schemeClr val="accent2"/>
                </a:solidFill>
                <a:hlinkClick r:id="rId7"/>
              </a:rPr>
              <a:t>BBC Bitesize Profile</a:t>
            </a:r>
            <a:endParaRPr lang="en-US" dirty="0">
              <a:solidFill>
                <a:schemeClr val="accent2"/>
              </a:solidFill>
            </a:endParaRPr>
          </a:p>
        </p:txBody>
      </p:sp>
      <p:sp>
        <p:nvSpPr>
          <p:cNvPr id="30" name="Rectangle 29">
            <a:extLst>
              <a:ext uri="{FF2B5EF4-FFF2-40B4-BE49-F238E27FC236}">
                <a16:creationId xmlns:a16="http://schemas.microsoft.com/office/drawing/2014/main" id="{8161F00F-71EC-B54B-97CD-6839FF86E7CE}"/>
              </a:ext>
            </a:extLst>
          </p:cNvPr>
          <p:cNvSpPr/>
          <p:nvPr/>
        </p:nvSpPr>
        <p:spPr>
          <a:xfrm>
            <a:off x="9224914" y="1825709"/>
            <a:ext cx="1984646" cy="369332"/>
          </a:xfrm>
          <a:prstGeom prst="rect">
            <a:avLst/>
          </a:prstGeom>
        </p:spPr>
        <p:txBody>
          <a:bodyPr wrap="none">
            <a:spAutoFit/>
          </a:bodyPr>
          <a:lstStyle/>
          <a:p>
            <a:r>
              <a:rPr lang="en-GB" dirty="0">
                <a:solidFill>
                  <a:schemeClr val="accent2"/>
                </a:solidFill>
                <a:hlinkClick r:id="rId8"/>
              </a:rPr>
              <a:t>BBC Bitesize Profile</a:t>
            </a:r>
            <a:endParaRPr lang="en-GB" dirty="0">
              <a:solidFill>
                <a:schemeClr val="accent2"/>
              </a:solidFill>
            </a:endParaRPr>
          </a:p>
        </p:txBody>
      </p:sp>
      <p:sp>
        <p:nvSpPr>
          <p:cNvPr id="31" name="Rectangle 30">
            <a:extLst>
              <a:ext uri="{FF2B5EF4-FFF2-40B4-BE49-F238E27FC236}">
                <a16:creationId xmlns:a16="http://schemas.microsoft.com/office/drawing/2014/main" id="{9059681B-943C-E34C-A5DE-007C22E6EA0B}"/>
              </a:ext>
            </a:extLst>
          </p:cNvPr>
          <p:cNvSpPr/>
          <p:nvPr/>
        </p:nvSpPr>
        <p:spPr>
          <a:xfrm>
            <a:off x="9980414" y="4891796"/>
            <a:ext cx="1919436" cy="369332"/>
          </a:xfrm>
          <a:prstGeom prst="rect">
            <a:avLst/>
          </a:prstGeom>
        </p:spPr>
        <p:txBody>
          <a:bodyPr wrap="none">
            <a:spAutoFit/>
          </a:bodyPr>
          <a:lstStyle/>
          <a:p>
            <a:r>
              <a:rPr lang="en-GB" dirty="0">
                <a:solidFill>
                  <a:schemeClr val="accent2"/>
                </a:solidFill>
                <a:hlinkClick r:id="rId9"/>
              </a:rPr>
              <a:t>BBC Bitesize Video</a:t>
            </a:r>
            <a:endParaRPr lang="en-GB" dirty="0">
              <a:solidFill>
                <a:schemeClr val="accent2"/>
              </a:solidFill>
            </a:endParaRPr>
          </a:p>
        </p:txBody>
      </p:sp>
      <p:sp>
        <p:nvSpPr>
          <p:cNvPr id="17" name="Rectangle 16">
            <a:extLst>
              <a:ext uri="{FF2B5EF4-FFF2-40B4-BE49-F238E27FC236}">
                <a16:creationId xmlns:a16="http://schemas.microsoft.com/office/drawing/2014/main" id="{9D101E60-5404-3E47-92FC-2C466CD17D9A}"/>
              </a:ext>
            </a:extLst>
          </p:cNvPr>
          <p:cNvSpPr/>
          <p:nvPr/>
        </p:nvSpPr>
        <p:spPr>
          <a:xfrm>
            <a:off x="9224914" y="2230998"/>
            <a:ext cx="1792798" cy="369332"/>
          </a:xfrm>
          <a:prstGeom prst="rect">
            <a:avLst/>
          </a:prstGeom>
        </p:spPr>
        <p:txBody>
          <a:bodyPr wrap="none">
            <a:spAutoFit/>
          </a:bodyPr>
          <a:lstStyle/>
          <a:p>
            <a:r>
              <a:rPr lang="en-GB" dirty="0">
                <a:solidFill>
                  <a:schemeClr val="accent2"/>
                </a:solidFill>
                <a:hlinkClick r:id="rId10"/>
              </a:rPr>
              <a:t>STEM case study </a:t>
            </a:r>
            <a:endParaRPr lang="en-GB" dirty="0">
              <a:solidFill>
                <a:schemeClr val="accent2"/>
              </a:solidFill>
            </a:endParaRPr>
          </a:p>
        </p:txBody>
      </p:sp>
      <p:sp>
        <p:nvSpPr>
          <p:cNvPr id="18" name="TextBox 17">
            <a:extLst>
              <a:ext uri="{FF2B5EF4-FFF2-40B4-BE49-F238E27FC236}">
                <a16:creationId xmlns:a16="http://schemas.microsoft.com/office/drawing/2014/main" id="{6F505389-6E2E-254C-8CF7-91E6FAA92598}"/>
              </a:ext>
            </a:extLst>
          </p:cNvPr>
          <p:cNvSpPr txBox="1"/>
          <p:nvPr/>
        </p:nvSpPr>
        <p:spPr>
          <a:xfrm>
            <a:off x="6539111" y="3668512"/>
            <a:ext cx="1613262" cy="369332"/>
          </a:xfrm>
          <a:prstGeom prst="rect">
            <a:avLst/>
          </a:prstGeom>
          <a:noFill/>
        </p:spPr>
        <p:txBody>
          <a:bodyPr wrap="none" rtlCol="0">
            <a:spAutoFit/>
          </a:bodyPr>
          <a:lstStyle/>
          <a:p>
            <a:r>
              <a:rPr lang="en-GB" dirty="0">
                <a:solidFill>
                  <a:schemeClr val="accent2"/>
                </a:solidFill>
                <a:hlinkClick r:id="rId11"/>
              </a:rPr>
              <a:t>NHS case study</a:t>
            </a:r>
            <a:endParaRPr lang="en-US" dirty="0">
              <a:solidFill>
                <a:schemeClr val="accent2"/>
              </a:solidFill>
            </a:endParaRPr>
          </a:p>
        </p:txBody>
      </p:sp>
      <p:sp>
        <p:nvSpPr>
          <p:cNvPr id="20" name="Rectangle 19">
            <a:extLst>
              <a:ext uri="{FF2B5EF4-FFF2-40B4-BE49-F238E27FC236}">
                <a16:creationId xmlns:a16="http://schemas.microsoft.com/office/drawing/2014/main" id="{B03F3507-F318-B844-A6D5-79DA1848900C}"/>
              </a:ext>
            </a:extLst>
          </p:cNvPr>
          <p:cNvSpPr/>
          <p:nvPr/>
        </p:nvSpPr>
        <p:spPr>
          <a:xfrm>
            <a:off x="9980414" y="5318037"/>
            <a:ext cx="1792798" cy="369332"/>
          </a:xfrm>
          <a:prstGeom prst="rect">
            <a:avLst/>
          </a:prstGeom>
        </p:spPr>
        <p:txBody>
          <a:bodyPr wrap="none">
            <a:spAutoFit/>
          </a:bodyPr>
          <a:lstStyle/>
          <a:p>
            <a:r>
              <a:rPr lang="en-GB" dirty="0">
                <a:solidFill>
                  <a:schemeClr val="accent2"/>
                </a:solidFill>
                <a:hlinkClick r:id="rId12"/>
              </a:rPr>
              <a:t>STEM case study </a:t>
            </a:r>
            <a:endParaRPr lang="en-GB" dirty="0">
              <a:solidFill>
                <a:schemeClr val="accent2"/>
              </a:solidFill>
            </a:endParaRPr>
          </a:p>
        </p:txBody>
      </p:sp>
      <p:pic>
        <p:nvPicPr>
          <p:cNvPr id="27" name="Picture 26" descr="A picture containing icon&#10;&#10;Description automatically generated">
            <a:extLst>
              <a:ext uri="{FF2B5EF4-FFF2-40B4-BE49-F238E27FC236}">
                <a16:creationId xmlns:a16="http://schemas.microsoft.com/office/drawing/2014/main" id="{95265749-20B6-3B4B-A90C-22A5B2DDED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74088" y="2103312"/>
            <a:ext cx="1168902" cy="715093"/>
          </a:xfrm>
          <a:prstGeom prst="rect">
            <a:avLst/>
          </a:prstGeom>
        </p:spPr>
      </p:pic>
      <p:pic>
        <p:nvPicPr>
          <p:cNvPr id="28" name="Picture 27" descr="A picture containing icon&#10;&#10;Description automatically generated">
            <a:extLst>
              <a:ext uri="{FF2B5EF4-FFF2-40B4-BE49-F238E27FC236}">
                <a16:creationId xmlns:a16="http://schemas.microsoft.com/office/drawing/2014/main" id="{61027897-614A-DB4E-89A7-ABDF9214D5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45431" y="4145453"/>
            <a:ext cx="1168902" cy="715093"/>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3EBB7B1D-F216-4741-83AF-48B502B4E3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11512" y="6068096"/>
            <a:ext cx="1168902" cy="715093"/>
          </a:xfrm>
          <a:prstGeom prst="rect">
            <a:avLst/>
          </a:prstGeom>
        </p:spPr>
      </p:pic>
    </p:spTree>
    <p:extLst>
      <p:ext uri="{BB962C8B-B14F-4D97-AF65-F5344CB8AC3E}">
        <p14:creationId xmlns:p14="http://schemas.microsoft.com/office/powerpoint/2010/main" val="2446087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 square&#10;&#10;Description automatically generated">
            <a:extLst>
              <a:ext uri="{FF2B5EF4-FFF2-40B4-BE49-F238E27FC236}">
                <a16:creationId xmlns:a16="http://schemas.microsoft.com/office/drawing/2014/main" id="{E3E359A7-E361-2D4B-A357-D189CD8128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56032" y="3675380"/>
            <a:ext cx="3858809" cy="2792655"/>
          </a:xfrm>
          <a:prstGeom prst="rect">
            <a:avLst/>
          </a:prstGeom>
        </p:spPr>
      </p:pic>
      <p:pic>
        <p:nvPicPr>
          <p:cNvPr id="13" name="Picture 12" descr="Shape, square&#10;&#10;Description automatically generated">
            <a:extLst>
              <a:ext uri="{FF2B5EF4-FFF2-40B4-BE49-F238E27FC236}">
                <a16:creationId xmlns:a16="http://schemas.microsoft.com/office/drawing/2014/main" id="{0AEAE0F0-D9A4-8C49-9A56-051A0E149A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223" y="3675380"/>
            <a:ext cx="3858809" cy="2792655"/>
          </a:xfrm>
          <a:prstGeom prst="rect">
            <a:avLst/>
          </a:prstGeom>
        </p:spPr>
      </p:pic>
      <p:sp>
        <p:nvSpPr>
          <p:cNvPr id="12" name="Freeform 11">
            <a:extLst>
              <a:ext uri="{FF2B5EF4-FFF2-40B4-BE49-F238E27FC236}">
                <a16:creationId xmlns:a16="http://schemas.microsoft.com/office/drawing/2014/main" id="{108BDA52-2342-CA4F-8AE4-5A9FA41036F8}"/>
              </a:ext>
            </a:extLst>
          </p:cNvPr>
          <p:cNvSpPr/>
          <p:nvPr/>
        </p:nvSpPr>
        <p:spPr>
          <a:xfrm>
            <a:off x="5726794" y="0"/>
            <a:ext cx="6465205" cy="6858000"/>
          </a:xfrm>
          <a:custGeom>
            <a:avLst/>
            <a:gdLst>
              <a:gd name="connsiteX0" fmla="*/ 0 w 4545106"/>
              <a:gd name="connsiteY0" fmla="*/ 0 h 6925235"/>
              <a:gd name="connsiteX1" fmla="*/ 2057400 w 4545106"/>
              <a:gd name="connsiteY1" fmla="*/ 887506 h 6925235"/>
              <a:gd name="connsiteX2" fmla="*/ 618565 w 4545106"/>
              <a:gd name="connsiteY2" fmla="*/ 1506071 h 6925235"/>
              <a:gd name="connsiteX3" fmla="*/ 4464423 w 4545106"/>
              <a:gd name="connsiteY3" fmla="*/ 2796988 h 6925235"/>
              <a:gd name="connsiteX4" fmla="*/ 1828800 w 4545106"/>
              <a:gd name="connsiteY4" fmla="*/ 5056094 h 6925235"/>
              <a:gd name="connsiteX5" fmla="*/ 4504765 w 4545106"/>
              <a:gd name="connsiteY5" fmla="*/ 6871447 h 6925235"/>
              <a:gd name="connsiteX6" fmla="*/ 4504765 w 4545106"/>
              <a:gd name="connsiteY6" fmla="*/ 6871447 h 6925235"/>
              <a:gd name="connsiteX7" fmla="*/ 4545106 w 4545106"/>
              <a:gd name="connsiteY7" fmla="*/ 6925235 h 692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5106" h="6925235">
                <a:moveTo>
                  <a:pt x="0" y="0"/>
                </a:moveTo>
                <a:cubicBezTo>
                  <a:pt x="977153" y="318247"/>
                  <a:pt x="1954306" y="636494"/>
                  <a:pt x="2057400" y="887506"/>
                </a:cubicBezTo>
                <a:cubicBezTo>
                  <a:pt x="2160494" y="1138518"/>
                  <a:pt x="217395" y="1187824"/>
                  <a:pt x="618565" y="1506071"/>
                </a:cubicBezTo>
                <a:cubicBezTo>
                  <a:pt x="1019735" y="1824318"/>
                  <a:pt x="4262717" y="2205318"/>
                  <a:pt x="4464423" y="2796988"/>
                </a:cubicBezTo>
                <a:cubicBezTo>
                  <a:pt x="4666129" y="3388658"/>
                  <a:pt x="1822076" y="4377018"/>
                  <a:pt x="1828800" y="5056094"/>
                </a:cubicBezTo>
                <a:cubicBezTo>
                  <a:pt x="1835524" y="5735170"/>
                  <a:pt x="4504765" y="6871447"/>
                  <a:pt x="4504765" y="6871447"/>
                </a:cubicBezTo>
                <a:lnTo>
                  <a:pt x="4504765" y="6871447"/>
                </a:lnTo>
                <a:lnTo>
                  <a:pt x="4545106" y="6925235"/>
                </a:lnTo>
              </a:path>
            </a:pathLst>
          </a:custGeom>
          <a:noFill/>
          <a:ln w="50800">
            <a:solidFill>
              <a:schemeClr val="accent6">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7930A-B75A-ED47-B671-F64D82EA86D6}"/>
              </a:ext>
            </a:extLst>
          </p:cNvPr>
          <p:cNvSpPr txBox="1"/>
          <p:nvPr/>
        </p:nvSpPr>
        <p:spPr>
          <a:xfrm>
            <a:off x="433136" y="1909009"/>
            <a:ext cx="6465205" cy="707886"/>
          </a:xfrm>
          <a:prstGeom prst="rect">
            <a:avLst/>
          </a:prstGeom>
          <a:noFill/>
        </p:spPr>
        <p:txBody>
          <a:bodyPr wrap="square" rtlCol="0">
            <a:spAutoFit/>
          </a:bodyPr>
          <a:lstStyle/>
          <a:p>
            <a:r>
              <a:rPr lang="en-US" sz="4000" b="1" dirty="0">
                <a:solidFill>
                  <a:schemeClr val="tx2"/>
                </a:solidFill>
              </a:rPr>
              <a:t>Discover more about the role</a:t>
            </a:r>
          </a:p>
        </p:txBody>
      </p:sp>
      <p:sp>
        <p:nvSpPr>
          <p:cNvPr id="4" name="TextBox 3">
            <a:extLst>
              <a:ext uri="{FF2B5EF4-FFF2-40B4-BE49-F238E27FC236}">
                <a16:creationId xmlns:a16="http://schemas.microsoft.com/office/drawing/2014/main" id="{E6085741-4222-1949-B149-FF751E1EE3B7}"/>
              </a:ext>
            </a:extLst>
          </p:cNvPr>
          <p:cNvSpPr txBox="1"/>
          <p:nvPr/>
        </p:nvSpPr>
        <p:spPr>
          <a:xfrm>
            <a:off x="433136" y="2754892"/>
            <a:ext cx="6643526" cy="646331"/>
          </a:xfrm>
          <a:prstGeom prst="rect">
            <a:avLst/>
          </a:prstGeom>
          <a:noFill/>
        </p:spPr>
        <p:txBody>
          <a:bodyPr wrap="square" rtlCol="0">
            <a:spAutoFit/>
          </a:bodyPr>
          <a:lstStyle/>
          <a:p>
            <a:r>
              <a:rPr lang="en-GB" dirty="0">
                <a:solidFill>
                  <a:schemeClr val="tx2"/>
                </a:solidFill>
              </a:rPr>
              <a:t>Explore careers using </a:t>
            </a:r>
            <a:r>
              <a:rPr lang="en-GB" dirty="0">
                <a:solidFill>
                  <a:schemeClr val="tx2"/>
                </a:solidFill>
                <a:hlinkClick r:id="rId4"/>
              </a:rPr>
              <a:t>National Careers Service </a:t>
            </a:r>
            <a:r>
              <a:rPr lang="en-GB" dirty="0">
                <a:solidFill>
                  <a:schemeClr val="tx2"/>
                </a:solidFill>
              </a:rPr>
              <a:t>and find out about what jobs involve and how they are right for you</a:t>
            </a:r>
          </a:p>
        </p:txBody>
      </p:sp>
      <p:sp>
        <p:nvSpPr>
          <p:cNvPr id="5" name="Rectangle 4">
            <a:extLst>
              <a:ext uri="{FF2B5EF4-FFF2-40B4-BE49-F238E27FC236}">
                <a16:creationId xmlns:a16="http://schemas.microsoft.com/office/drawing/2014/main" id="{3EF52478-F4E4-674F-83ED-41A1DFBAAF9D}"/>
              </a:ext>
            </a:extLst>
          </p:cNvPr>
          <p:cNvSpPr/>
          <p:nvPr/>
        </p:nvSpPr>
        <p:spPr>
          <a:xfrm>
            <a:off x="851908" y="3907509"/>
            <a:ext cx="3022759" cy="2154436"/>
          </a:xfrm>
          <a:prstGeom prst="rect">
            <a:avLst/>
          </a:prstGeom>
        </p:spPr>
        <p:txBody>
          <a:bodyPr wrap="square">
            <a:spAutoFit/>
          </a:bodyPr>
          <a:lstStyle/>
          <a:p>
            <a:r>
              <a:rPr lang="en-GB" dirty="0">
                <a:solidFill>
                  <a:schemeClr val="tx2"/>
                </a:solidFill>
              </a:rPr>
              <a:t>Includes:</a:t>
            </a:r>
          </a:p>
          <a:p>
            <a:r>
              <a:rPr lang="en-GB" sz="800" dirty="0">
                <a:solidFill>
                  <a:schemeClr val="tx2"/>
                </a:solidFill>
              </a:rPr>
              <a:t>  </a:t>
            </a:r>
          </a:p>
          <a:p>
            <a:pPr marL="285750" indent="-285750">
              <a:buFont typeface="Arial" panose="020B0604020202020204" pitchFamily="34" charset="0"/>
              <a:buChar char="•"/>
            </a:pPr>
            <a:r>
              <a:rPr lang="en-GB" dirty="0">
                <a:solidFill>
                  <a:schemeClr val="tx2"/>
                </a:solidFill>
              </a:rPr>
              <a:t>Average Salary</a:t>
            </a:r>
          </a:p>
          <a:p>
            <a:pPr marL="285750" indent="-285750">
              <a:buFont typeface="Arial" panose="020B0604020202020204" pitchFamily="34" charset="0"/>
              <a:buChar char="•"/>
            </a:pPr>
            <a:r>
              <a:rPr lang="en-GB" dirty="0">
                <a:solidFill>
                  <a:schemeClr val="tx2"/>
                </a:solidFill>
              </a:rPr>
              <a:t>Typical Hours</a:t>
            </a:r>
          </a:p>
          <a:p>
            <a:pPr marL="285750" indent="-285750">
              <a:buFont typeface="Arial" panose="020B0604020202020204" pitchFamily="34" charset="0"/>
              <a:buChar char="•"/>
            </a:pPr>
            <a:r>
              <a:rPr lang="en-GB" dirty="0">
                <a:solidFill>
                  <a:schemeClr val="tx2"/>
                </a:solidFill>
              </a:rPr>
              <a:t>Work patterns</a:t>
            </a:r>
          </a:p>
          <a:p>
            <a:pPr marL="285750" indent="-285750">
              <a:buFont typeface="Arial" panose="020B0604020202020204" pitchFamily="34" charset="0"/>
              <a:buChar char="•"/>
            </a:pPr>
            <a:r>
              <a:rPr lang="en-GB" dirty="0">
                <a:solidFill>
                  <a:schemeClr val="tx2"/>
                </a:solidFill>
              </a:rPr>
              <a:t>Pathways/How to Become</a:t>
            </a:r>
          </a:p>
          <a:p>
            <a:pPr marL="285750" indent="-285750">
              <a:buFont typeface="Arial" panose="020B0604020202020204" pitchFamily="34" charset="0"/>
              <a:buChar char="•"/>
            </a:pPr>
            <a:r>
              <a:rPr lang="en-GB" dirty="0">
                <a:solidFill>
                  <a:schemeClr val="tx2"/>
                </a:solidFill>
              </a:rPr>
              <a:t>Essential Skills</a:t>
            </a:r>
          </a:p>
          <a:p>
            <a:pPr marL="285750" indent="-285750">
              <a:buFont typeface="Arial" panose="020B0604020202020204" pitchFamily="34" charset="0"/>
              <a:buChar char="•"/>
            </a:pPr>
            <a:r>
              <a:rPr lang="en-GB" dirty="0">
                <a:solidFill>
                  <a:schemeClr val="tx2"/>
                </a:solidFill>
              </a:rPr>
              <a:t>Daily Tasks</a:t>
            </a:r>
          </a:p>
        </p:txBody>
      </p:sp>
      <p:pic>
        <p:nvPicPr>
          <p:cNvPr id="6" name="Picture 5">
            <a:extLst>
              <a:ext uri="{FF2B5EF4-FFF2-40B4-BE49-F238E27FC236}">
                <a16:creationId xmlns:a16="http://schemas.microsoft.com/office/drawing/2014/main" id="{5EAA288C-13D7-1643-88DB-D59DCD4DDD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10169" y="2447717"/>
            <a:ext cx="3218829" cy="3451159"/>
          </a:xfrm>
          <a:prstGeom prst="rect">
            <a:avLst/>
          </a:prstGeom>
          <a:ln w="12700">
            <a:solidFill>
              <a:schemeClr val="tx2"/>
            </a:solidFill>
          </a:ln>
        </p:spPr>
      </p:pic>
      <p:sp>
        <p:nvSpPr>
          <p:cNvPr id="8" name="TextBox 7">
            <a:extLst>
              <a:ext uri="{FF2B5EF4-FFF2-40B4-BE49-F238E27FC236}">
                <a16:creationId xmlns:a16="http://schemas.microsoft.com/office/drawing/2014/main" id="{2A463CFE-DA5B-6341-BEAE-A0CCD088C9F2}"/>
              </a:ext>
            </a:extLst>
          </p:cNvPr>
          <p:cNvSpPr txBox="1"/>
          <p:nvPr/>
        </p:nvSpPr>
        <p:spPr>
          <a:xfrm>
            <a:off x="4677561" y="3907509"/>
            <a:ext cx="2552451" cy="2031325"/>
          </a:xfrm>
          <a:prstGeom prst="rect">
            <a:avLst/>
          </a:prstGeom>
          <a:noFill/>
        </p:spPr>
        <p:txBody>
          <a:bodyPr wrap="square" rtlCol="0">
            <a:spAutoFit/>
          </a:bodyPr>
          <a:lstStyle/>
          <a:p>
            <a:r>
              <a:rPr lang="en-GB" dirty="0">
                <a:solidFill>
                  <a:schemeClr val="tx2"/>
                </a:solidFill>
              </a:rPr>
              <a:t>Research Ideas:</a:t>
            </a:r>
          </a:p>
          <a:p>
            <a:endParaRPr lang="en-GB" dirty="0">
              <a:solidFill>
                <a:schemeClr val="tx2"/>
              </a:solidFill>
            </a:endParaRPr>
          </a:p>
          <a:p>
            <a:pPr marL="285750" indent="-285750">
              <a:buFont typeface="Arial" panose="020B0604020202020204" pitchFamily="34" charset="0"/>
              <a:buChar char="•"/>
            </a:pPr>
            <a:r>
              <a:rPr lang="en-GB" dirty="0">
                <a:solidFill>
                  <a:schemeClr val="tx2"/>
                </a:solidFill>
                <a:hlinkClick r:id="rId6"/>
              </a:rPr>
              <a:t>Pharmacist</a:t>
            </a:r>
            <a:r>
              <a:rPr lang="en-GB" dirty="0">
                <a:solidFill>
                  <a:schemeClr val="tx2"/>
                </a:solidFill>
              </a:rPr>
              <a:t> </a:t>
            </a:r>
          </a:p>
          <a:p>
            <a:pPr marL="285750" indent="-285750">
              <a:buFont typeface="Arial" panose="020B0604020202020204" pitchFamily="34" charset="0"/>
              <a:buChar char="•"/>
            </a:pPr>
            <a:r>
              <a:rPr lang="en-GB" dirty="0">
                <a:solidFill>
                  <a:schemeClr val="tx2"/>
                </a:solidFill>
                <a:hlinkClick r:id="rId7"/>
              </a:rPr>
              <a:t>Paramedic</a:t>
            </a:r>
            <a:endParaRPr lang="en-GB" dirty="0">
              <a:solidFill>
                <a:schemeClr val="tx2"/>
              </a:solidFill>
            </a:endParaRPr>
          </a:p>
          <a:p>
            <a:pPr marL="285750" indent="-285750">
              <a:buFont typeface="Arial" panose="020B0604020202020204" pitchFamily="34" charset="0"/>
              <a:buChar char="•"/>
            </a:pPr>
            <a:r>
              <a:rPr lang="en-GB" dirty="0">
                <a:solidFill>
                  <a:schemeClr val="tx2"/>
                </a:solidFill>
                <a:hlinkClick r:id="rId8"/>
              </a:rPr>
              <a:t>Research Scientist </a:t>
            </a:r>
            <a:endParaRPr lang="en-GB" dirty="0">
              <a:solidFill>
                <a:schemeClr val="tx2"/>
              </a:solidFill>
            </a:endParaRPr>
          </a:p>
          <a:p>
            <a:pPr marL="285750" indent="-285750">
              <a:buFont typeface="Arial" panose="020B0604020202020204" pitchFamily="34" charset="0"/>
              <a:buChar char="•"/>
            </a:pPr>
            <a:r>
              <a:rPr lang="en-GB" dirty="0">
                <a:solidFill>
                  <a:schemeClr val="tx2"/>
                </a:solidFill>
                <a:hlinkClick r:id="rId9"/>
              </a:rPr>
              <a:t>Mental Health Nurse</a:t>
            </a:r>
          </a:p>
          <a:p>
            <a:pPr marL="285750" indent="-285750">
              <a:buFont typeface="Arial" panose="020B0604020202020204" pitchFamily="34" charset="0"/>
              <a:buChar char="•"/>
            </a:pPr>
            <a:r>
              <a:rPr lang="en-GB" dirty="0">
                <a:solidFill>
                  <a:schemeClr val="tx2"/>
                </a:solidFill>
                <a:hlinkClick r:id="rId10"/>
              </a:rPr>
              <a:t>Ecologist </a:t>
            </a:r>
            <a:endParaRPr lang="en-GB" dirty="0">
              <a:solidFill>
                <a:schemeClr val="tx2"/>
              </a:solidFill>
            </a:endParaRPr>
          </a:p>
        </p:txBody>
      </p:sp>
      <p:pic>
        <p:nvPicPr>
          <p:cNvPr id="7" name="Picture 6" descr="A picture containing icon&#10;&#10;Description automatically generated">
            <a:extLst>
              <a:ext uri="{FF2B5EF4-FFF2-40B4-BE49-F238E27FC236}">
                <a16:creationId xmlns:a16="http://schemas.microsoft.com/office/drawing/2014/main" id="{ABC1AE74-056F-8D40-9FBD-C6B4438D9B4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46451" y="5547929"/>
            <a:ext cx="1147326" cy="701894"/>
          </a:xfrm>
          <a:prstGeom prst="rect">
            <a:avLst/>
          </a:prstGeom>
        </p:spPr>
      </p:pic>
    </p:spTree>
    <p:extLst>
      <p:ext uri="{BB962C8B-B14F-4D97-AF65-F5344CB8AC3E}">
        <p14:creationId xmlns:p14="http://schemas.microsoft.com/office/powerpoint/2010/main" val="432717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07EE075A-7060-0F48-B0F1-F55FF0FF1B85}"/>
              </a:ext>
            </a:extLst>
          </p:cNvPr>
          <p:cNvSpPr/>
          <p:nvPr/>
        </p:nvSpPr>
        <p:spPr>
          <a:xfrm>
            <a:off x="5598695" y="0"/>
            <a:ext cx="6593305" cy="6858000"/>
          </a:xfrm>
          <a:custGeom>
            <a:avLst/>
            <a:gdLst>
              <a:gd name="connsiteX0" fmla="*/ 0 w 4545106"/>
              <a:gd name="connsiteY0" fmla="*/ 0 h 6925235"/>
              <a:gd name="connsiteX1" fmla="*/ 2057400 w 4545106"/>
              <a:gd name="connsiteY1" fmla="*/ 887506 h 6925235"/>
              <a:gd name="connsiteX2" fmla="*/ 618565 w 4545106"/>
              <a:gd name="connsiteY2" fmla="*/ 1506071 h 6925235"/>
              <a:gd name="connsiteX3" fmla="*/ 4464423 w 4545106"/>
              <a:gd name="connsiteY3" fmla="*/ 2796988 h 6925235"/>
              <a:gd name="connsiteX4" fmla="*/ 1828800 w 4545106"/>
              <a:gd name="connsiteY4" fmla="*/ 5056094 h 6925235"/>
              <a:gd name="connsiteX5" fmla="*/ 4504765 w 4545106"/>
              <a:gd name="connsiteY5" fmla="*/ 6871447 h 6925235"/>
              <a:gd name="connsiteX6" fmla="*/ 4504765 w 4545106"/>
              <a:gd name="connsiteY6" fmla="*/ 6871447 h 6925235"/>
              <a:gd name="connsiteX7" fmla="*/ 4545106 w 4545106"/>
              <a:gd name="connsiteY7" fmla="*/ 6925235 h 692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5106" h="6925235">
                <a:moveTo>
                  <a:pt x="0" y="0"/>
                </a:moveTo>
                <a:cubicBezTo>
                  <a:pt x="977153" y="318247"/>
                  <a:pt x="1954306" y="636494"/>
                  <a:pt x="2057400" y="887506"/>
                </a:cubicBezTo>
                <a:cubicBezTo>
                  <a:pt x="2160494" y="1138518"/>
                  <a:pt x="217395" y="1187824"/>
                  <a:pt x="618565" y="1506071"/>
                </a:cubicBezTo>
                <a:cubicBezTo>
                  <a:pt x="1019735" y="1824318"/>
                  <a:pt x="4262717" y="2205318"/>
                  <a:pt x="4464423" y="2796988"/>
                </a:cubicBezTo>
                <a:cubicBezTo>
                  <a:pt x="4666129" y="3388658"/>
                  <a:pt x="1822076" y="4377018"/>
                  <a:pt x="1828800" y="5056094"/>
                </a:cubicBezTo>
                <a:cubicBezTo>
                  <a:pt x="1835524" y="5735170"/>
                  <a:pt x="4504765" y="6871447"/>
                  <a:pt x="4504765" y="6871447"/>
                </a:cubicBezTo>
                <a:lnTo>
                  <a:pt x="4504765" y="6871447"/>
                </a:lnTo>
                <a:lnTo>
                  <a:pt x="4545106" y="6925235"/>
                </a:lnTo>
              </a:path>
            </a:pathLst>
          </a:custGeom>
          <a:noFill/>
          <a:ln w="50800">
            <a:solidFill>
              <a:schemeClr val="accent6">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 text&#10;&#10;Description automatically generated">
            <a:extLst>
              <a:ext uri="{FF2B5EF4-FFF2-40B4-BE49-F238E27FC236}">
                <a16:creationId xmlns:a16="http://schemas.microsoft.com/office/drawing/2014/main" id="{7E0E30D3-C6AB-9D48-A796-E8540970C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2125" y="2374116"/>
            <a:ext cx="2525840" cy="3579880"/>
          </a:xfrm>
          <a:prstGeom prst="rect">
            <a:avLst/>
          </a:prstGeom>
        </p:spPr>
      </p:pic>
      <p:sp>
        <p:nvSpPr>
          <p:cNvPr id="3" name="TextBox 2">
            <a:extLst>
              <a:ext uri="{FF2B5EF4-FFF2-40B4-BE49-F238E27FC236}">
                <a16:creationId xmlns:a16="http://schemas.microsoft.com/office/drawing/2014/main" id="{73F7930A-B75A-ED47-B671-F64D82EA86D6}"/>
              </a:ext>
            </a:extLst>
          </p:cNvPr>
          <p:cNvSpPr txBox="1"/>
          <p:nvPr/>
        </p:nvSpPr>
        <p:spPr>
          <a:xfrm>
            <a:off x="433136" y="1909009"/>
            <a:ext cx="7182548" cy="707886"/>
          </a:xfrm>
          <a:prstGeom prst="rect">
            <a:avLst/>
          </a:prstGeom>
          <a:noFill/>
        </p:spPr>
        <p:txBody>
          <a:bodyPr wrap="square" rtlCol="0">
            <a:spAutoFit/>
          </a:bodyPr>
          <a:lstStyle/>
          <a:p>
            <a:r>
              <a:rPr lang="en-US" sz="4000" b="1" dirty="0">
                <a:solidFill>
                  <a:schemeClr val="tx2"/>
                </a:solidFill>
              </a:rPr>
              <a:t>Where can Biology take you</a:t>
            </a:r>
          </a:p>
        </p:txBody>
      </p:sp>
      <p:sp>
        <p:nvSpPr>
          <p:cNvPr id="4" name="TextBox 3">
            <a:extLst>
              <a:ext uri="{FF2B5EF4-FFF2-40B4-BE49-F238E27FC236}">
                <a16:creationId xmlns:a16="http://schemas.microsoft.com/office/drawing/2014/main" id="{E6085741-4222-1949-B149-FF751E1EE3B7}"/>
              </a:ext>
            </a:extLst>
          </p:cNvPr>
          <p:cNvSpPr txBox="1"/>
          <p:nvPr/>
        </p:nvSpPr>
        <p:spPr>
          <a:xfrm>
            <a:off x="433136" y="2635624"/>
            <a:ext cx="2982418" cy="461665"/>
          </a:xfrm>
          <a:prstGeom prst="rect">
            <a:avLst/>
          </a:prstGeom>
          <a:noFill/>
        </p:spPr>
        <p:txBody>
          <a:bodyPr wrap="square" rtlCol="0">
            <a:spAutoFit/>
          </a:bodyPr>
          <a:lstStyle/>
          <a:p>
            <a:r>
              <a:rPr lang="en-GB" sz="2400" b="1" dirty="0">
                <a:solidFill>
                  <a:srgbClr val="ED6E4F"/>
                </a:solidFill>
              </a:rPr>
              <a:t>Pathways at 16</a:t>
            </a:r>
          </a:p>
        </p:txBody>
      </p:sp>
      <p:sp>
        <p:nvSpPr>
          <p:cNvPr id="18" name="Rectangle 17">
            <a:extLst>
              <a:ext uri="{FF2B5EF4-FFF2-40B4-BE49-F238E27FC236}">
                <a16:creationId xmlns:a16="http://schemas.microsoft.com/office/drawing/2014/main" id="{3A9E06B0-AA92-9049-89BB-0318DFDA396B}"/>
              </a:ext>
            </a:extLst>
          </p:cNvPr>
          <p:cNvSpPr/>
          <p:nvPr/>
        </p:nvSpPr>
        <p:spPr>
          <a:xfrm>
            <a:off x="465070" y="3429000"/>
            <a:ext cx="3520432" cy="2431435"/>
          </a:xfrm>
          <a:prstGeom prst="rect">
            <a:avLst/>
          </a:prstGeom>
        </p:spPr>
        <p:txBody>
          <a:bodyPr wrap="square">
            <a:spAutoFit/>
          </a:bodyPr>
          <a:lstStyle/>
          <a:p>
            <a:r>
              <a:rPr lang="en-GB" dirty="0">
                <a:solidFill>
                  <a:schemeClr val="tx2"/>
                </a:solidFill>
              </a:rPr>
              <a:t>Example Post 16 Routes </a:t>
            </a:r>
          </a:p>
          <a:p>
            <a:endParaRPr lang="en-GB" sz="800" dirty="0">
              <a:solidFill>
                <a:schemeClr val="tx2"/>
              </a:solidFill>
            </a:endParaRPr>
          </a:p>
          <a:p>
            <a:pPr marL="285750" indent="-285750">
              <a:buFont typeface="Arial" panose="020B0604020202020204" pitchFamily="34" charset="0"/>
              <a:buChar char="•"/>
            </a:pPr>
            <a:r>
              <a:rPr lang="en-GB" dirty="0">
                <a:solidFill>
                  <a:schemeClr val="tx2"/>
                </a:solidFill>
                <a:ea typeface="Calibri" panose="020F0502020204030204" pitchFamily="34" charset="0"/>
                <a:cs typeface="Times New Roman" panose="02020603050405020304" pitchFamily="18" charset="0"/>
              </a:rPr>
              <a:t>A-Level Biology </a:t>
            </a:r>
          </a:p>
          <a:p>
            <a:pPr marL="285750" indent="-285750">
              <a:buFont typeface="Arial" panose="020B0604020202020204" pitchFamily="34" charset="0"/>
              <a:buChar char="•"/>
            </a:pPr>
            <a:r>
              <a:rPr lang="en-GB" dirty="0">
                <a:solidFill>
                  <a:schemeClr val="tx2"/>
                </a:solidFill>
                <a:ea typeface="Calibri" panose="020F0502020204030204" pitchFamily="34" charset="0"/>
                <a:cs typeface="Times New Roman" panose="02020603050405020304" pitchFamily="18" charset="0"/>
              </a:rPr>
              <a:t>BTEC Applied Science </a:t>
            </a:r>
          </a:p>
          <a:p>
            <a:pPr marL="285750" indent="-285750">
              <a:buFont typeface="Arial" panose="020B0604020202020204" pitchFamily="34" charset="0"/>
              <a:buChar char="•"/>
            </a:pPr>
            <a:r>
              <a:rPr lang="en-GB" dirty="0">
                <a:solidFill>
                  <a:schemeClr val="tx2"/>
                </a:solidFill>
                <a:ea typeface="Calibri" panose="020F0502020204030204" pitchFamily="34" charset="0"/>
                <a:cs typeface="Times New Roman" panose="02020603050405020304" pitchFamily="18" charset="0"/>
              </a:rPr>
              <a:t>BTEC Engineering </a:t>
            </a:r>
          </a:p>
          <a:p>
            <a:pPr marL="285750" indent="-285750">
              <a:buFont typeface="Arial" panose="020B0604020202020204" pitchFamily="34" charset="0"/>
              <a:buChar char="•"/>
            </a:pPr>
            <a:r>
              <a:rPr lang="en-GB" dirty="0">
                <a:solidFill>
                  <a:schemeClr val="tx2"/>
                </a:solidFill>
                <a:ea typeface="Calibri" panose="020F0502020204030204" pitchFamily="34" charset="0"/>
                <a:cs typeface="Times New Roman" panose="02020603050405020304" pitchFamily="18" charset="0"/>
                <a:hlinkClick r:id="rId4"/>
              </a:rPr>
              <a:t>T-Level Health </a:t>
            </a:r>
            <a:endParaRPr lang="en-GB" dirty="0">
              <a:solidFill>
                <a:schemeClr val="tx2"/>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dirty="0">
                <a:solidFill>
                  <a:schemeClr val="tx2"/>
                </a:solidFill>
                <a:ea typeface="Calibri" panose="020F0502020204030204" pitchFamily="34" charset="0"/>
                <a:cs typeface="Times New Roman" panose="02020603050405020304" pitchFamily="18" charset="0"/>
                <a:hlinkClick r:id="rId5"/>
              </a:rPr>
              <a:t>T-Level Healthcare Science</a:t>
            </a:r>
            <a:endParaRPr lang="en-GB" dirty="0">
              <a:solidFill>
                <a:schemeClr val="tx2"/>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dirty="0">
                <a:solidFill>
                  <a:schemeClr val="tx2"/>
                </a:solidFill>
                <a:ea typeface="Calibri" panose="020F0502020204030204" pitchFamily="34" charset="0"/>
                <a:cs typeface="Times New Roman" panose="02020603050405020304" pitchFamily="18" charset="0"/>
                <a:hlinkClick r:id="rId6"/>
              </a:rPr>
              <a:t>T-Level Science </a:t>
            </a:r>
            <a:endParaRPr lang="en-GB" dirty="0">
              <a:solidFill>
                <a:schemeClr val="tx2"/>
              </a:solidFill>
              <a:ea typeface="Calibri" panose="020F0502020204030204" pitchFamily="34" charset="0"/>
              <a:cs typeface="Times New Roman" panose="02020603050405020304" pitchFamily="18" charset="0"/>
            </a:endParaRPr>
          </a:p>
          <a:p>
            <a:endParaRPr lang="en-GB" dirty="0">
              <a:solidFill>
                <a:schemeClr val="tx2"/>
              </a:solidFill>
            </a:endParaRPr>
          </a:p>
        </p:txBody>
      </p:sp>
      <p:sp>
        <p:nvSpPr>
          <p:cNvPr id="19" name="TextBox 18">
            <a:extLst>
              <a:ext uri="{FF2B5EF4-FFF2-40B4-BE49-F238E27FC236}">
                <a16:creationId xmlns:a16="http://schemas.microsoft.com/office/drawing/2014/main" id="{36DB4D45-303C-A542-AE3D-37FA35ED7153}"/>
              </a:ext>
            </a:extLst>
          </p:cNvPr>
          <p:cNvSpPr txBox="1"/>
          <p:nvPr/>
        </p:nvSpPr>
        <p:spPr>
          <a:xfrm>
            <a:off x="4298781" y="3429000"/>
            <a:ext cx="3463430" cy="2431435"/>
          </a:xfrm>
          <a:prstGeom prst="rect">
            <a:avLst/>
          </a:prstGeom>
          <a:noFill/>
        </p:spPr>
        <p:txBody>
          <a:bodyPr wrap="square" rtlCol="0">
            <a:spAutoFit/>
          </a:bodyPr>
          <a:lstStyle/>
          <a:p>
            <a:r>
              <a:rPr lang="en-GB" dirty="0">
                <a:solidFill>
                  <a:schemeClr val="tx2"/>
                </a:solidFill>
              </a:rPr>
              <a:t>Apprenticeship Ideas</a:t>
            </a:r>
          </a:p>
          <a:p>
            <a:r>
              <a:rPr lang="en-GB" sz="800" dirty="0">
                <a:solidFill>
                  <a:schemeClr val="tx2"/>
                </a:solidFill>
              </a:rPr>
              <a:t> </a:t>
            </a:r>
          </a:p>
          <a:p>
            <a:pPr marL="285750" indent="-285750">
              <a:buFont typeface="Arial" panose="020B0604020202020204" pitchFamily="34" charset="0"/>
              <a:buChar char="•"/>
            </a:pPr>
            <a:r>
              <a:rPr lang="en-GB" dirty="0">
                <a:solidFill>
                  <a:schemeClr val="tx2"/>
                </a:solidFill>
              </a:rPr>
              <a:t>Science Technician </a:t>
            </a:r>
          </a:p>
          <a:p>
            <a:pPr marL="285750" indent="-285750">
              <a:buFont typeface="Arial" panose="020B0604020202020204" pitchFamily="34" charset="0"/>
              <a:buChar char="•"/>
            </a:pPr>
            <a:r>
              <a:rPr lang="en-GB" dirty="0">
                <a:solidFill>
                  <a:schemeClr val="tx2"/>
                </a:solidFill>
              </a:rPr>
              <a:t>Pharmacy Assistant </a:t>
            </a:r>
          </a:p>
          <a:p>
            <a:pPr marL="285750" indent="-285750">
              <a:buFont typeface="Arial" panose="020B0604020202020204" pitchFamily="34" charset="0"/>
              <a:buChar char="•"/>
            </a:pPr>
            <a:r>
              <a:rPr lang="en-GB" dirty="0">
                <a:solidFill>
                  <a:schemeClr val="tx2"/>
                </a:solidFill>
              </a:rPr>
              <a:t>Data Science Degree </a:t>
            </a:r>
          </a:p>
          <a:p>
            <a:pPr marL="285750" indent="-285750">
              <a:buFont typeface="Arial" panose="020B0604020202020204" pitchFamily="34" charset="0"/>
              <a:buChar char="•"/>
            </a:pPr>
            <a:r>
              <a:rPr lang="en-GB" dirty="0">
                <a:solidFill>
                  <a:schemeClr val="tx2"/>
                </a:solidFill>
              </a:rPr>
              <a:t>Analytical Laboratory Scientist Degree </a:t>
            </a:r>
          </a:p>
          <a:p>
            <a:pPr marL="285750" indent="-285750">
              <a:buFont typeface="Arial" panose="020B0604020202020204" pitchFamily="34" charset="0"/>
              <a:buChar char="•"/>
            </a:pPr>
            <a:r>
              <a:rPr lang="en-GB" dirty="0">
                <a:solidFill>
                  <a:schemeClr val="tx2"/>
                </a:solidFill>
              </a:rPr>
              <a:t>Healthcare Science </a:t>
            </a:r>
          </a:p>
          <a:p>
            <a:endParaRPr lang="en-GB" dirty="0">
              <a:solidFill>
                <a:schemeClr val="tx2"/>
              </a:solidFill>
            </a:endParaRPr>
          </a:p>
        </p:txBody>
      </p:sp>
      <p:pic>
        <p:nvPicPr>
          <p:cNvPr id="13" name="Picture 12">
            <a:extLst>
              <a:ext uri="{FF2B5EF4-FFF2-40B4-BE49-F238E27FC236}">
                <a16:creationId xmlns:a16="http://schemas.microsoft.com/office/drawing/2014/main" id="{8B1D1500-2EFD-004B-A889-E4F79FF3523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7410" t="-5809" r="-7261" b="-10520"/>
          <a:stretch/>
        </p:blipFill>
        <p:spPr>
          <a:xfrm>
            <a:off x="9106703" y="1589043"/>
            <a:ext cx="1024309" cy="625642"/>
          </a:xfrm>
          <a:prstGeom prst="rect">
            <a:avLst/>
          </a:prstGeom>
          <a:solidFill>
            <a:schemeClr val="bg2"/>
          </a:solidFill>
          <a:ln w="12700">
            <a:solidFill>
              <a:srgbClr val="E0DEDA"/>
            </a:solidFill>
          </a:ln>
        </p:spPr>
      </p:pic>
      <p:pic>
        <p:nvPicPr>
          <p:cNvPr id="5" name="Picture 4" descr="Logo&#10;&#10;Description automatically generated">
            <a:extLst>
              <a:ext uri="{FF2B5EF4-FFF2-40B4-BE49-F238E27FC236}">
                <a16:creationId xmlns:a16="http://schemas.microsoft.com/office/drawing/2014/main" id="{9B2324B0-9C30-3C41-BFE3-7D4D8B8EA61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59217" y="1820892"/>
            <a:ext cx="1210733" cy="393793"/>
          </a:xfrm>
          <a:prstGeom prst="rect">
            <a:avLst/>
          </a:prstGeom>
          <a:solidFill>
            <a:schemeClr val="bg2"/>
          </a:solidFill>
          <a:ln w="12700">
            <a:solidFill>
              <a:srgbClr val="E0DEDA"/>
            </a:solidFill>
          </a:ln>
        </p:spPr>
      </p:pic>
    </p:spTree>
    <p:extLst>
      <p:ext uri="{BB962C8B-B14F-4D97-AF65-F5344CB8AC3E}">
        <p14:creationId xmlns:p14="http://schemas.microsoft.com/office/powerpoint/2010/main" val="150539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B81ED543-6D49-3440-B841-B4C74E9BC6EF}"/>
              </a:ext>
            </a:extLst>
          </p:cNvPr>
          <p:cNvSpPr/>
          <p:nvPr/>
        </p:nvSpPr>
        <p:spPr>
          <a:xfrm>
            <a:off x="5646820" y="0"/>
            <a:ext cx="6545179" cy="6858000"/>
          </a:xfrm>
          <a:custGeom>
            <a:avLst/>
            <a:gdLst>
              <a:gd name="connsiteX0" fmla="*/ 0 w 4545106"/>
              <a:gd name="connsiteY0" fmla="*/ 0 h 6925235"/>
              <a:gd name="connsiteX1" fmla="*/ 2057400 w 4545106"/>
              <a:gd name="connsiteY1" fmla="*/ 887506 h 6925235"/>
              <a:gd name="connsiteX2" fmla="*/ 618565 w 4545106"/>
              <a:gd name="connsiteY2" fmla="*/ 1506071 h 6925235"/>
              <a:gd name="connsiteX3" fmla="*/ 4464423 w 4545106"/>
              <a:gd name="connsiteY3" fmla="*/ 2796988 h 6925235"/>
              <a:gd name="connsiteX4" fmla="*/ 1828800 w 4545106"/>
              <a:gd name="connsiteY4" fmla="*/ 5056094 h 6925235"/>
              <a:gd name="connsiteX5" fmla="*/ 4504765 w 4545106"/>
              <a:gd name="connsiteY5" fmla="*/ 6871447 h 6925235"/>
              <a:gd name="connsiteX6" fmla="*/ 4504765 w 4545106"/>
              <a:gd name="connsiteY6" fmla="*/ 6871447 h 6925235"/>
              <a:gd name="connsiteX7" fmla="*/ 4545106 w 4545106"/>
              <a:gd name="connsiteY7" fmla="*/ 6925235 h 692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5106" h="6925235">
                <a:moveTo>
                  <a:pt x="0" y="0"/>
                </a:moveTo>
                <a:cubicBezTo>
                  <a:pt x="977153" y="318247"/>
                  <a:pt x="1954306" y="636494"/>
                  <a:pt x="2057400" y="887506"/>
                </a:cubicBezTo>
                <a:cubicBezTo>
                  <a:pt x="2160494" y="1138518"/>
                  <a:pt x="217395" y="1187824"/>
                  <a:pt x="618565" y="1506071"/>
                </a:cubicBezTo>
                <a:cubicBezTo>
                  <a:pt x="1019735" y="1824318"/>
                  <a:pt x="4262717" y="2205318"/>
                  <a:pt x="4464423" y="2796988"/>
                </a:cubicBezTo>
                <a:cubicBezTo>
                  <a:pt x="4666129" y="3388658"/>
                  <a:pt x="1822076" y="4377018"/>
                  <a:pt x="1828800" y="5056094"/>
                </a:cubicBezTo>
                <a:cubicBezTo>
                  <a:pt x="1835524" y="5735170"/>
                  <a:pt x="4504765" y="6871447"/>
                  <a:pt x="4504765" y="6871447"/>
                </a:cubicBezTo>
                <a:lnTo>
                  <a:pt x="4504765" y="6871447"/>
                </a:lnTo>
                <a:lnTo>
                  <a:pt x="4545106" y="6925235"/>
                </a:lnTo>
              </a:path>
            </a:pathLst>
          </a:custGeom>
          <a:noFill/>
          <a:ln w="50800">
            <a:solidFill>
              <a:schemeClr val="accent6">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Diagram, text&#10;&#10;Description automatically generated">
            <a:extLst>
              <a:ext uri="{FF2B5EF4-FFF2-40B4-BE49-F238E27FC236}">
                <a16:creationId xmlns:a16="http://schemas.microsoft.com/office/drawing/2014/main" id="{49F261CC-C14F-9447-B33E-2864CBA01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2125" y="2374116"/>
            <a:ext cx="2525840" cy="3579880"/>
          </a:xfrm>
          <a:prstGeom prst="rect">
            <a:avLst/>
          </a:prstGeom>
        </p:spPr>
      </p:pic>
      <p:sp>
        <p:nvSpPr>
          <p:cNvPr id="3" name="TextBox 2">
            <a:extLst>
              <a:ext uri="{FF2B5EF4-FFF2-40B4-BE49-F238E27FC236}">
                <a16:creationId xmlns:a16="http://schemas.microsoft.com/office/drawing/2014/main" id="{73F7930A-B75A-ED47-B671-F64D82EA86D6}"/>
              </a:ext>
            </a:extLst>
          </p:cNvPr>
          <p:cNvSpPr txBox="1"/>
          <p:nvPr/>
        </p:nvSpPr>
        <p:spPr>
          <a:xfrm>
            <a:off x="433136" y="1909009"/>
            <a:ext cx="7441917" cy="707886"/>
          </a:xfrm>
          <a:prstGeom prst="rect">
            <a:avLst/>
          </a:prstGeom>
          <a:noFill/>
        </p:spPr>
        <p:txBody>
          <a:bodyPr wrap="square" rtlCol="0">
            <a:spAutoFit/>
          </a:bodyPr>
          <a:lstStyle/>
          <a:p>
            <a:r>
              <a:rPr lang="en-US" sz="4000" b="1" dirty="0">
                <a:solidFill>
                  <a:schemeClr val="tx2"/>
                </a:solidFill>
              </a:rPr>
              <a:t>Where can Biology take you</a:t>
            </a:r>
          </a:p>
        </p:txBody>
      </p:sp>
      <p:sp>
        <p:nvSpPr>
          <p:cNvPr id="4" name="TextBox 3">
            <a:extLst>
              <a:ext uri="{FF2B5EF4-FFF2-40B4-BE49-F238E27FC236}">
                <a16:creationId xmlns:a16="http://schemas.microsoft.com/office/drawing/2014/main" id="{E6085741-4222-1949-B149-FF751E1EE3B7}"/>
              </a:ext>
            </a:extLst>
          </p:cNvPr>
          <p:cNvSpPr txBox="1"/>
          <p:nvPr/>
        </p:nvSpPr>
        <p:spPr>
          <a:xfrm>
            <a:off x="433136" y="2635624"/>
            <a:ext cx="2982418" cy="461665"/>
          </a:xfrm>
          <a:prstGeom prst="rect">
            <a:avLst/>
          </a:prstGeom>
          <a:noFill/>
        </p:spPr>
        <p:txBody>
          <a:bodyPr wrap="square" rtlCol="0">
            <a:spAutoFit/>
          </a:bodyPr>
          <a:lstStyle/>
          <a:p>
            <a:r>
              <a:rPr lang="en-GB" sz="2400" b="1" dirty="0">
                <a:solidFill>
                  <a:srgbClr val="ED6E4F"/>
                </a:solidFill>
              </a:rPr>
              <a:t>Pathways at 18</a:t>
            </a:r>
          </a:p>
        </p:txBody>
      </p:sp>
      <p:sp>
        <p:nvSpPr>
          <p:cNvPr id="18" name="Rectangle 17">
            <a:extLst>
              <a:ext uri="{FF2B5EF4-FFF2-40B4-BE49-F238E27FC236}">
                <a16:creationId xmlns:a16="http://schemas.microsoft.com/office/drawing/2014/main" id="{3A9E06B0-AA92-9049-89BB-0318DFDA396B}"/>
              </a:ext>
            </a:extLst>
          </p:cNvPr>
          <p:cNvSpPr/>
          <p:nvPr/>
        </p:nvSpPr>
        <p:spPr>
          <a:xfrm>
            <a:off x="465070" y="3429000"/>
            <a:ext cx="3520432" cy="2431435"/>
          </a:xfrm>
          <a:prstGeom prst="rect">
            <a:avLst/>
          </a:prstGeom>
        </p:spPr>
        <p:txBody>
          <a:bodyPr wrap="square">
            <a:spAutoFit/>
          </a:bodyPr>
          <a:lstStyle/>
          <a:p>
            <a:r>
              <a:rPr lang="en-GB" dirty="0">
                <a:solidFill>
                  <a:schemeClr val="tx2"/>
                </a:solidFill>
              </a:rPr>
              <a:t>Example Degrees:</a:t>
            </a:r>
          </a:p>
          <a:p>
            <a:r>
              <a:rPr lang="en-GB" sz="800" dirty="0">
                <a:solidFill>
                  <a:schemeClr val="tx2"/>
                </a:solidFill>
              </a:rPr>
              <a:t> </a:t>
            </a:r>
          </a:p>
          <a:p>
            <a:pPr marL="285750" indent="-285750">
              <a:buFont typeface="Arial" panose="020B0604020202020204" pitchFamily="34" charset="0"/>
              <a:buChar char="•"/>
            </a:pPr>
            <a:r>
              <a:rPr lang="en-GB" dirty="0">
                <a:solidFill>
                  <a:schemeClr val="tx2"/>
                </a:solidFill>
              </a:rPr>
              <a:t>Human Biology </a:t>
            </a:r>
          </a:p>
          <a:p>
            <a:pPr marL="285750" indent="-285750">
              <a:buFont typeface="Arial" panose="020B0604020202020204" pitchFamily="34" charset="0"/>
              <a:buChar char="•"/>
            </a:pPr>
            <a:r>
              <a:rPr lang="en-GB" dirty="0">
                <a:solidFill>
                  <a:schemeClr val="tx2"/>
                </a:solidFill>
              </a:rPr>
              <a:t>Behavioural Biology </a:t>
            </a:r>
          </a:p>
          <a:p>
            <a:pPr marL="285750" indent="-285750">
              <a:buFont typeface="Arial" panose="020B0604020202020204" pitchFamily="34" charset="0"/>
              <a:buChar char="•"/>
            </a:pPr>
            <a:r>
              <a:rPr lang="en-GB" dirty="0">
                <a:solidFill>
                  <a:schemeClr val="tx2"/>
                </a:solidFill>
              </a:rPr>
              <a:t>Biomedical Science </a:t>
            </a:r>
          </a:p>
          <a:p>
            <a:pPr marL="285750" indent="-285750">
              <a:buFont typeface="Arial" panose="020B0604020202020204" pitchFamily="34" charset="0"/>
              <a:buChar char="•"/>
            </a:pPr>
            <a:r>
              <a:rPr lang="en-GB" dirty="0">
                <a:solidFill>
                  <a:schemeClr val="tx2"/>
                </a:solidFill>
              </a:rPr>
              <a:t>Animal Management </a:t>
            </a:r>
          </a:p>
          <a:p>
            <a:pPr marL="285750" indent="-285750">
              <a:buFont typeface="Arial" panose="020B0604020202020204" pitchFamily="34" charset="0"/>
              <a:buChar char="•"/>
            </a:pPr>
            <a:r>
              <a:rPr lang="en-GB" dirty="0">
                <a:solidFill>
                  <a:schemeClr val="tx2"/>
                </a:solidFill>
              </a:rPr>
              <a:t>Marine Biology </a:t>
            </a:r>
          </a:p>
          <a:p>
            <a:pPr marL="285750" indent="-285750">
              <a:buFont typeface="Arial" panose="020B0604020202020204" pitchFamily="34" charset="0"/>
              <a:buChar char="•"/>
            </a:pPr>
            <a:endParaRPr lang="en-GB" dirty="0">
              <a:solidFill>
                <a:schemeClr val="tx2"/>
              </a:solidFill>
            </a:endParaRPr>
          </a:p>
          <a:p>
            <a:endParaRPr lang="en-GB" dirty="0">
              <a:solidFill>
                <a:schemeClr val="tx2"/>
              </a:solidFill>
            </a:endParaRPr>
          </a:p>
        </p:txBody>
      </p:sp>
      <p:sp>
        <p:nvSpPr>
          <p:cNvPr id="19" name="TextBox 18">
            <a:extLst>
              <a:ext uri="{FF2B5EF4-FFF2-40B4-BE49-F238E27FC236}">
                <a16:creationId xmlns:a16="http://schemas.microsoft.com/office/drawing/2014/main" id="{36DB4D45-303C-A542-AE3D-37FA35ED7153}"/>
              </a:ext>
            </a:extLst>
          </p:cNvPr>
          <p:cNvSpPr txBox="1"/>
          <p:nvPr/>
        </p:nvSpPr>
        <p:spPr>
          <a:xfrm>
            <a:off x="4298781" y="3429000"/>
            <a:ext cx="3463430" cy="2708434"/>
          </a:xfrm>
          <a:prstGeom prst="rect">
            <a:avLst/>
          </a:prstGeom>
          <a:noFill/>
        </p:spPr>
        <p:txBody>
          <a:bodyPr wrap="square" rtlCol="0">
            <a:spAutoFit/>
          </a:bodyPr>
          <a:lstStyle/>
          <a:p>
            <a:r>
              <a:rPr lang="en-GB" dirty="0">
                <a:solidFill>
                  <a:schemeClr val="tx2"/>
                </a:solidFill>
              </a:rPr>
              <a:t>Apprenticeship Ideas</a:t>
            </a:r>
          </a:p>
          <a:p>
            <a:r>
              <a:rPr lang="en-GB" sz="800" dirty="0">
                <a:solidFill>
                  <a:schemeClr val="tx2"/>
                </a:solidFill>
              </a:rPr>
              <a:t> </a:t>
            </a:r>
          </a:p>
          <a:p>
            <a:pPr marL="285750" indent="-285750">
              <a:buFont typeface="Arial" panose="020B0604020202020204" pitchFamily="34" charset="0"/>
              <a:buChar char="•"/>
            </a:pPr>
            <a:r>
              <a:rPr lang="en-GB" dirty="0">
                <a:solidFill>
                  <a:schemeClr val="tx2"/>
                </a:solidFill>
              </a:rPr>
              <a:t>Science Technician </a:t>
            </a:r>
          </a:p>
          <a:p>
            <a:pPr marL="285750" indent="-285750">
              <a:buFont typeface="Arial" panose="020B0604020202020204" pitchFamily="34" charset="0"/>
              <a:buChar char="•"/>
            </a:pPr>
            <a:r>
              <a:rPr lang="en-GB" dirty="0">
                <a:solidFill>
                  <a:schemeClr val="tx2"/>
                </a:solidFill>
              </a:rPr>
              <a:t>Pharmacy Assistant </a:t>
            </a:r>
          </a:p>
          <a:p>
            <a:pPr marL="285750" indent="-285750">
              <a:buFont typeface="Arial" panose="020B0604020202020204" pitchFamily="34" charset="0"/>
              <a:buChar char="•"/>
            </a:pPr>
            <a:r>
              <a:rPr lang="en-GB" dirty="0">
                <a:solidFill>
                  <a:schemeClr val="tx2"/>
                </a:solidFill>
              </a:rPr>
              <a:t>Data Science Degree </a:t>
            </a:r>
          </a:p>
          <a:p>
            <a:pPr marL="285750" indent="-285750">
              <a:buFont typeface="Arial" panose="020B0604020202020204" pitchFamily="34" charset="0"/>
              <a:buChar char="•"/>
            </a:pPr>
            <a:r>
              <a:rPr lang="en-GB" dirty="0">
                <a:solidFill>
                  <a:schemeClr val="tx2"/>
                </a:solidFill>
              </a:rPr>
              <a:t>Analytical Laboratory Scientist Degree </a:t>
            </a:r>
          </a:p>
          <a:p>
            <a:pPr marL="285750" indent="-285750">
              <a:buFont typeface="Arial" panose="020B0604020202020204" pitchFamily="34" charset="0"/>
              <a:buChar char="•"/>
            </a:pPr>
            <a:r>
              <a:rPr lang="en-GB" dirty="0">
                <a:solidFill>
                  <a:schemeClr val="tx2"/>
                </a:solidFill>
              </a:rPr>
              <a:t>Healthcare Science </a:t>
            </a:r>
          </a:p>
          <a:p>
            <a:pPr marL="285750" indent="-285750">
              <a:buFont typeface="Arial" panose="020B0604020202020204" pitchFamily="34" charset="0"/>
              <a:buChar char="•"/>
            </a:pPr>
            <a:endParaRPr lang="en-GB" dirty="0">
              <a:solidFill>
                <a:schemeClr val="tx2"/>
              </a:solidFill>
            </a:endParaRPr>
          </a:p>
          <a:p>
            <a:endParaRPr lang="en-GB" dirty="0">
              <a:solidFill>
                <a:schemeClr val="tx2"/>
              </a:solidFill>
            </a:endParaRPr>
          </a:p>
        </p:txBody>
      </p:sp>
      <p:sp>
        <p:nvSpPr>
          <p:cNvPr id="2" name="TextBox 1">
            <a:extLst>
              <a:ext uri="{FF2B5EF4-FFF2-40B4-BE49-F238E27FC236}">
                <a16:creationId xmlns:a16="http://schemas.microsoft.com/office/drawing/2014/main" id="{5250AD25-851E-2B48-8CF0-D33264D8E7BE}"/>
              </a:ext>
            </a:extLst>
          </p:cNvPr>
          <p:cNvSpPr txBox="1"/>
          <p:nvPr/>
        </p:nvSpPr>
        <p:spPr>
          <a:xfrm>
            <a:off x="10020856" y="6106830"/>
            <a:ext cx="1588168" cy="369332"/>
          </a:xfrm>
          <a:prstGeom prst="rect">
            <a:avLst/>
          </a:prstGeom>
          <a:solidFill>
            <a:schemeClr val="accent6"/>
          </a:solidFill>
          <a:ln w="12700">
            <a:noFill/>
          </a:ln>
        </p:spPr>
        <p:txBody>
          <a:bodyPr wrap="square" lIns="144000" rIns="180000" rtlCol="0">
            <a:spAutoFit/>
          </a:bodyPr>
          <a:lstStyle/>
          <a:p>
            <a:r>
              <a:rPr lang="en-US" dirty="0">
                <a:solidFill>
                  <a:schemeClr val="bg2"/>
                </a:solidFill>
                <a:hlinkClick r:id="rId4">
                  <a:extLst>
                    <a:ext uri="{A12FA001-AC4F-418D-AE19-62706E023703}">
                      <ahyp:hlinkClr xmlns:ahyp="http://schemas.microsoft.com/office/drawing/2018/hyperlinkcolor" val="tx"/>
                    </a:ext>
                  </a:extLst>
                </a:hlinkClick>
              </a:rPr>
              <a:t>Read more &gt;</a:t>
            </a:r>
            <a:endParaRPr lang="en-US" dirty="0">
              <a:solidFill>
                <a:schemeClr val="bg2"/>
              </a:solidFill>
            </a:endParaRPr>
          </a:p>
        </p:txBody>
      </p:sp>
      <p:pic>
        <p:nvPicPr>
          <p:cNvPr id="22" name="Picture 21" descr="Logo&#10;&#10;Description automatically generated">
            <a:extLst>
              <a:ext uri="{FF2B5EF4-FFF2-40B4-BE49-F238E27FC236}">
                <a16:creationId xmlns:a16="http://schemas.microsoft.com/office/drawing/2014/main" id="{E98C189A-E11A-6E4C-B8F1-A79EBCD799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9217" y="1820892"/>
            <a:ext cx="1210733" cy="393793"/>
          </a:xfrm>
          <a:prstGeom prst="rect">
            <a:avLst/>
          </a:prstGeom>
          <a:solidFill>
            <a:schemeClr val="bg2"/>
          </a:solidFill>
          <a:ln w="12700">
            <a:solidFill>
              <a:srgbClr val="E0DEDA"/>
            </a:solidFill>
          </a:ln>
        </p:spPr>
      </p:pic>
      <p:pic>
        <p:nvPicPr>
          <p:cNvPr id="23" name="Picture 22">
            <a:extLst>
              <a:ext uri="{FF2B5EF4-FFF2-40B4-BE49-F238E27FC236}">
                <a16:creationId xmlns:a16="http://schemas.microsoft.com/office/drawing/2014/main" id="{C67ACDB9-F8CF-4348-8035-75F5C982808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7410" t="-5809" r="-7261" b="-10520"/>
          <a:stretch/>
        </p:blipFill>
        <p:spPr>
          <a:xfrm>
            <a:off x="9106703" y="1589043"/>
            <a:ext cx="1024309" cy="625642"/>
          </a:xfrm>
          <a:prstGeom prst="rect">
            <a:avLst/>
          </a:prstGeom>
          <a:solidFill>
            <a:schemeClr val="bg2"/>
          </a:solidFill>
          <a:ln w="12700">
            <a:solidFill>
              <a:srgbClr val="E0DEDA"/>
            </a:solidFill>
          </a:ln>
        </p:spPr>
      </p:pic>
    </p:spTree>
    <p:extLst>
      <p:ext uri="{BB962C8B-B14F-4D97-AF65-F5344CB8AC3E}">
        <p14:creationId xmlns:p14="http://schemas.microsoft.com/office/powerpoint/2010/main" val="2072593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ign&#10;&#10;Description automatically generated">
            <a:extLst>
              <a:ext uri="{FF2B5EF4-FFF2-40B4-BE49-F238E27FC236}">
                <a16:creationId xmlns:a16="http://schemas.microsoft.com/office/drawing/2014/main" id="{6F67397A-8EF4-EF4B-99BD-80065126C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779" y="3232449"/>
            <a:ext cx="745677" cy="745677"/>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EC1DDC28-79DB-6745-95D7-EFFFAC60AA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7840" y="5589479"/>
            <a:ext cx="745676" cy="745676"/>
          </a:xfrm>
          <a:prstGeom prst="rect">
            <a:avLst/>
          </a:prstGeom>
        </p:spPr>
      </p:pic>
      <p:pic>
        <p:nvPicPr>
          <p:cNvPr id="15" name="Picture 14" descr="Icon&#10;&#10;Description automatically generated">
            <a:extLst>
              <a:ext uri="{FF2B5EF4-FFF2-40B4-BE49-F238E27FC236}">
                <a16:creationId xmlns:a16="http://schemas.microsoft.com/office/drawing/2014/main" id="{195006B0-D6BF-D74D-B8F1-5AD9FD332E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91787" y="4354536"/>
            <a:ext cx="731148" cy="731148"/>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52DFBCFD-7133-F344-AAB8-72577294019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70206" y="1278828"/>
            <a:ext cx="2125794" cy="626422"/>
          </a:xfrm>
          <a:prstGeom prst="rect">
            <a:avLst/>
          </a:prstGeom>
        </p:spPr>
      </p:pic>
      <p:sp>
        <p:nvSpPr>
          <p:cNvPr id="11" name="Freeform 10">
            <a:extLst>
              <a:ext uri="{FF2B5EF4-FFF2-40B4-BE49-F238E27FC236}">
                <a16:creationId xmlns:a16="http://schemas.microsoft.com/office/drawing/2014/main" id="{54FD513B-1D9F-364B-897A-E8CEBF54DEFC}"/>
              </a:ext>
            </a:extLst>
          </p:cNvPr>
          <p:cNvSpPr/>
          <p:nvPr/>
        </p:nvSpPr>
        <p:spPr>
          <a:xfrm>
            <a:off x="5754240" y="0"/>
            <a:ext cx="6437760" cy="6858000"/>
          </a:xfrm>
          <a:custGeom>
            <a:avLst/>
            <a:gdLst>
              <a:gd name="connsiteX0" fmla="*/ 0 w 4545106"/>
              <a:gd name="connsiteY0" fmla="*/ 0 h 6925235"/>
              <a:gd name="connsiteX1" fmla="*/ 2057400 w 4545106"/>
              <a:gd name="connsiteY1" fmla="*/ 887506 h 6925235"/>
              <a:gd name="connsiteX2" fmla="*/ 618565 w 4545106"/>
              <a:gd name="connsiteY2" fmla="*/ 1506071 h 6925235"/>
              <a:gd name="connsiteX3" fmla="*/ 4464423 w 4545106"/>
              <a:gd name="connsiteY3" fmla="*/ 2796988 h 6925235"/>
              <a:gd name="connsiteX4" fmla="*/ 1828800 w 4545106"/>
              <a:gd name="connsiteY4" fmla="*/ 5056094 h 6925235"/>
              <a:gd name="connsiteX5" fmla="*/ 4504765 w 4545106"/>
              <a:gd name="connsiteY5" fmla="*/ 6871447 h 6925235"/>
              <a:gd name="connsiteX6" fmla="*/ 4504765 w 4545106"/>
              <a:gd name="connsiteY6" fmla="*/ 6871447 h 6925235"/>
              <a:gd name="connsiteX7" fmla="*/ 4545106 w 4545106"/>
              <a:gd name="connsiteY7" fmla="*/ 6925235 h 692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5106" h="6925235">
                <a:moveTo>
                  <a:pt x="0" y="0"/>
                </a:moveTo>
                <a:cubicBezTo>
                  <a:pt x="977153" y="318247"/>
                  <a:pt x="1954306" y="636494"/>
                  <a:pt x="2057400" y="887506"/>
                </a:cubicBezTo>
                <a:cubicBezTo>
                  <a:pt x="2160494" y="1138518"/>
                  <a:pt x="217395" y="1187824"/>
                  <a:pt x="618565" y="1506071"/>
                </a:cubicBezTo>
                <a:cubicBezTo>
                  <a:pt x="1019735" y="1824318"/>
                  <a:pt x="4262717" y="2205318"/>
                  <a:pt x="4464423" y="2796988"/>
                </a:cubicBezTo>
                <a:cubicBezTo>
                  <a:pt x="4666129" y="3388658"/>
                  <a:pt x="1822076" y="4377018"/>
                  <a:pt x="1828800" y="5056094"/>
                </a:cubicBezTo>
                <a:cubicBezTo>
                  <a:pt x="1835524" y="5735170"/>
                  <a:pt x="4504765" y="6871447"/>
                  <a:pt x="4504765" y="6871447"/>
                </a:cubicBezTo>
                <a:lnTo>
                  <a:pt x="4504765" y="6871447"/>
                </a:lnTo>
                <a:lnTo>
                  <a:pt x="4545106" y="6925235"/>
                </a:lnTo>
              </a:path>
            </a:pathLst>
          </a:custGeom>
          <a:noFill/>
          <a:ln w="50800">
            <a:solidFill>
              <a:schemeClr val="accent6">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2D56303-53B6-3D46-865A-C5131DC13F97}"/>
              </a:ext>
            </a:extLst>
          </p:cNvPr>
          <p:cNvSpPr txBox="1"/>
          <p:nvPr/>
        </p:nvSpPr>
        <p:spPr>
          <a:xfrm>
            <a:off x="433136" y="1909010"/>
            <a:ext cx="2995863" cy="1323439"/>
          </a:xfrm>
          <a:prstGeom prst="rect">
            <a:avLst/>
          </a:prstGeom>
          <a:noFill/>
        </p:spPr>
        <p:txBody>
          <a:bodyPr wrap="square" rtlCol="0">
            <a:spAutoFit/>
          </a:bodyPr>
          <a:lstStyle/>
          <a:p>
            <a:r>
              <a:rPr lang="en-US" sz="4000" b="1" dirty="0">
                <a:solidFill>
                  <a:schemeClr val="tx2"/>
                </a:solidFill>
              </a:rPr>
              <a:t>Essential Skills</a:t>
            </a:r>
          </a:p>
        </p:txBody>
      </p:sp>
      <p:sp>
        <p:nvSpPr>
          <p:cNvPr id="3" name="TextBox 2">
            <a:extLst>
              <a:ext uri="{FF2B5EF4-FFF2-40B4-BE49-F238E27FC236}">
                <a16:creationId xmlns:a16="http://schemas.microsoft.com/office/drawing/2014/main" id="{CD16DF6B-C82C-C340-B2F7-D0AB6F7AE267}"/>
              </a:ext>
            </a:extLst>
          </p:cNvPr>
          <p:cNvSpPr txBox="1"/>
          <p:nvPr/>
        </p:nvSpPr>
        <p:spPr>
          <a:xfrm>
            <a:off x="433136" y="3429000"/>
            <a:ext cx="2527346" cy="1569660"/>
          </a:xfrm>
          <a:prstGeom prst="rect">
            <a:avLst/>
          </a:prstGeom>
          <a:noFill/>
        </p:spPr>
        <p:txBody>
          <a:bodyPr wrap="square" rtlCol="0">
            <a:spAutoFit/>
          </a:bodyPr>
          <a:lstStyle/>
          <a:p>
            <a:r>
              <a:rPr lang="en-GB" sz="2400" b="1" dirty="0">
                <a:solidFill>
                  <a:srgbClr val="ED6E4F"/>
                </a:solidFill>
              </a:rPr>
              <a:t>Here are three key skills needed for a career that uses Biology.</a:t>
            </a:r>
            <a:r>
              <a:rPr lang="en-GB" sz="2400" b="1" dirty="0">
                <a:solidFill>
                  <a:srgbClr val="006992"/>
                </a:solidFill>
              </a:rPr>
              <a:t> </a:t>
            </a:r>
            <a:r>
              <a:rPr lang="en-GB" sz="2400" b="1" dirty="0">
                <a:solidFill>
                  <a:srgbClr val="006992"/>
                </a:solidFill>
                <a:highlight>
                  <a:srgbClr val="FFFF00"/>
                </a:highlight>
              </a:rPr>
              <a:t> </a:t>
            </a:r>
          </a:p>
        </p:txBody>
      </p:sp>
      <p:graphicFrame>
        <p:nvGraphicFramePr>
          <p:cNvPr id="6" name="Table 6">
            <a:extLst>
              <a:ext uri="{FF2B5EF4-FFF2-40B4-BE49-F238E27FC236}">
                <a16:creationId xmlns:a16="http://schemas.microsoft.com/office/drawing/2014/main" id="{66ABB406-40D2-DB4A-970A-0FF4AE132ACA}"/>
              </a:ext>
            </a:extLst>
          </p:cNvPr>
          <p:cNvGraphicFramePr>
            <a:graphicFrameLocks noGrp="1"/>
          </p:cNvGraphicFramePr>
          <p:nvPr>
            <p:extLst>
              <p:ext uri="{D42A27DB-BD31-4B8C-83A1-F6EECF244321}">
                <p14:modId xmlns:p14="http://schemas.microsoft.com/office/powerpoint/2010/main" val="1475826535"/>
              </p:ext>
            </p:extLst>
          </p:nvPr>
        </p:nvGraphicFramePr>
        <p:xfrm>
          <a:off x="4866697" y="2234236"/>
          <a:ext cx="6892167" cy="4391851"/>
        </p:xfrm>
        <a:graphic>
          <a:graphicData uri="http://schemas.openxmlformats.org/drawingml/2006/table">
            <a:tbl>
              <a:tblPr firstRow="1" bandRow="1">
                <a:tableStyleId>{5C22544A-7EE6-4342-B048-85BDC9FD1C3A}</a:tableStyleId>
              </a:tblPr>
              <a:tblGrid>
                <a:gridCol w="2191543">
                  <a:extLst>
                    <a:ext uri="{9D8B030D-6E8A-4147-A177-3AD203B41FA5}">
                      <a16:colId xmlns:a16="http://schemas.microsoft.com/office/drawing/2014/main" val="1958813784"/>
                    </a:ext>
                  </a:extLst>
                </a:gridCol>
                <a:gridCol w="1231261">
                  <a:extLst>
                    <a:ext uri="{9D8B030D-6E8A-4147-A177-3AD203B41FA5}">
                      <a16:colId xmlns:a16="http://schemas.microsoft.com/office/drawing/2014/main" val="3877031774"/>
                    </a:ext>
                  </a:extLst>
                </a:gridCol>
                <a:gridCol w="1711402">
                  <a:extLst>
                    <a:ext uri="{9D8B030D-6E8A-4147-A177-3AD203B41FA5}">
                      <a16:colId xmlns:a16="http://schemas.microsoft.com/office/drawing/2014/main" val="1142221370"/>
                    </a:ext>
                  </a:extLst>
                </a:gridCol>
                <a:gridCol w="1757961">
                  <a:extLst>
                    <a:ext uri="{9D8B030D-6E8A-4147-A177-3AD203B41FA5}">
                      <a16:colId xmlns:a16="http://schemas.microsoft.com/office/drawing/2014/main" val="218112585"/>
                    </a:ext>
                  </a:extLst>
                </a:gridCol>
              </a:tblGrid>
              <a:tr h="882958">
                <a:tc>
                  <a:txBody>
                    <a:bodyPr/>
                    <a:lstStyle/>
                    <a:p>
                      <a:pPr>
                        <a:lnSpc>
                          <a:spcPct val="107000"/>
                        </a:lnSpc>
                        <a:spcAft>
                          <a:spcPts val="800"/>
                        </a:spcAft>
                      </a:pPr>
                      <a:endParaRPr lang="en-GB"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Video</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a:lnSpc>
                          <a:spcPct val="107000"/>
                        </a:lnSpc>
                        <a:spcAft>
                          <a:spcPts val="800"/>
                        </a:spcAft>
                      </a:pP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Skills Builder Resource KS3</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a:lnSpc>
                          <a:spcPct val="107000"/>
                        </a:lnSpc>
                        <a:spcAft>
                          <a:spcPts val="800"/>
                        </a:spcAft>
                      </a:pP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Skills Builder Resource KS4</a:t>
                      </a:r>
                    </a:p>
                  </a:txBody>
                  <a:tcPr marL="144000" marR="108000" marT="0" marB="0" anchor="ct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extLst>
                  <a:ext uri="{0D108BD9-81ED-4DB2-BD59-A6C34878D82A}">
                    <a16:rowId xmlns:a16="http://schemas.microsoft.com/office/drawing/2014/main" val="2270456091"/>
                  </a:ext>
                </a:extLst>
              </a:tr>
              <a:tr h="995991">
                <a:tc>
                  <a:txBody>
                    <a:bodyPr/>
                    <a:lstStyle/>
                    <a:p>
                      <a:pPr>
                        <a:lnSpc>
                          <a:spcPct val="107000"/>
                        </a:lnSpc>
                        <a:spcAft>
                          <a:spcPts val="800"/>
                        </a:spcAft>
                      </a:pPr>
                      <a:r>
                        <a:rPr lang="en-GB"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The use of imagination and the generation of new ideas</a:t>
                      </a:r>
                    </a:p>
                  </a:txBody>
                  <a:tcPr marL="144000" marR="108000" marT="0" marB="0"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7"/>
                        </a:rPr>
                        <a:t>Watch here</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8"/>
                        </a:rPr>
                        <a:t>Short Lesson Aiming High Step </a:t>
                      </a:r>
                      <a:b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8"/>
                        </a:rPr>
                      </a:b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8"/>
                        </a:rPr>
                        <a:t>6-8</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9"/>
                        </a:rPr>
                        <a:t>Short Lesson Aiming High Step </a:t>
                      </a:r>
                      <a:b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9"/>
                        </a:rPr>
                      </a:b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9"/>
                        </a:rPr>
                        <a:t>8-10</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530823823"/>
                  </a:ext>
                </a:extLst>
              </a:tr>
              <a:tr h="1194594">
                <a:tc>
                  <a:txBody>
                    <a:bodyPr/>
                    <a:lstStyle/>
                    <a:p>
                      <a:pPr>
                        <a:lnSpc>
                          <a:spcPct val="107000"/>
                        </a:lnSpc>
                        <a:spcAft>
                          <a:spcPts val="800"/>
                        </a:spcAft>
                      </a:pPr>
                      <a:r>
                        <a:rPr lang="en-GB"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The ability to find a solution to a situation or challenge</a:t>
                      </a:r>
                    </a:p>
                  </a:txBody>
                  <a:tcPr marL="144000" marR="108000" marT="0" marB="0"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0"/>
                        </a:rPr>
                        <a:t>Watch here</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a:lnSpc>
                          <a:spcPct val="107000"/>
                        </a:lnSpc>
                        <a:spcAft>
                          <a:spcPts val="800"/>
                        </a:spcAft>
                      </a:pP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1"/>
                        </a:rPr>
                        <a:t>Short Lesson Problem Solving Step 6-8</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a:lnSpc>
                          <a:spcPct val="107000"/>
                        </a:lnSpc>
                        <a:spcAft>
                          <a:spcPts val="800"/>
                        </a:spcAft>
                      </a:pP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2"/>
                        </a:rPr>
                        <a:t>Short Lesson Problem Solving Step </a:t>
                      </a:r>
                      <a:b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2"/>
                        </a:rPr>
                      </a:b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2"/>
                        </a:rPr>
                        <a:t>8-10</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extLst>
                  <a:ext uri="{0D108BD9-81ED-4DB2-BD59-A6C34878D82A}">
                    <a16:rowId xmlns:a16="http://schemas.microsoft.com/office/drawing/2014/main" val="3058261256"/>
                  </a:ext>
                </a:extLst>
              </a:tr>
              <a:tr h="1318308">
                <a:tc>
                  <a:txBody>
                    <a:bodyPr/>
                    <a:lstStyle/>
                    <a:p>
                      <a:pPr>
                        <a:lnSpc>
                          <a:spcPct val="107000"/>
                        </a:lnSpc>
                        <a:spcAft>
                          <a:spcPts val="800"/>
                        </a:spcAft>
                      </a:pPr>
                      <a:r>
                        <a:rPr lang="en-GB"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The ability to use tactics and strategies </a:t>
                      </a:r>
                    </a:p>
                  </a:txBody>
                  <a:tcPr marL="144000" marR="108000" marT="0" marB="0"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3"/>
                        </a:rPr>
                        <a:t>Watch here</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4"/>
                        </a:rPr>
                        <a:t>Short Lesson Staying Positive Step 6-8</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5"/>
                        </a:rPr>
                        <a:t>Short Lesson Staying Positive  Step 8-10</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270811779"/>
                  </a:ext>
                </a:extLst>
              </a:tr>
            </a:tbl>
          </a:graphicData>
        </a:graphic>
      </p:graphicFrame>
    </p:spTree>
    <p:extLst>
      <p:ext uri="{BB962C8B-B14F-4D97-AF65-F5344CB8AC3E}">
        <p14:creationId xmlns:p14="http://schemas.microsoft.com/office/powerpoint/2010/main" val="1336751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E816C-8913-FD48-A8D9-C3C14B6591C3}"/>
              </a:ext>
            </a:extLst>
          </p:cNvPr>
          <p:cNvSpPr txBox="1">
            <a:spLocks/>
          </p:cNvSpPr>
          <p:nvPr/>
        </p:nvSpPr>
        <p:spPr>
          <a:xfrm>
            <a:off x="1891553" y="2771273"/>
            <a:ext cx="3544047" cy="13154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solidFill>
                  <a:schemeClr val="tx2"/>
                </a:solidFill>
                <a:latin typeface="+mn-lt"/>
              </a:rPr>
              <a:t>My Learning, </a:t>
            </a:r>
            <a:br>
              <a:rPr lang="en-GB" sz="4800" b="1" dirty="0">
                <a:solidFill>
                  <a:schemeClr val="tx2"/>
                </a:solidFill>
                <a:latin typeface="+mn-lt"/>
              </a:rPr>
            </a:br>
            <a:r>
              <a:rPr lang="en-GB" sz="4800" b="1" dirty="0">
                <a:solidFill>
                  <a:schemeClr val="tx2"/>
                </a:solidFill>
                <a:latin typeface="+mn-lt"/>
              </a:rPr>
              <a:t>My Future</a:t>
            </a:r>
          </a:p>
        </p:txBody>
      </p:sp>
    </p:spTree>
    <p:extLst>
      <p:ext uri="{BB962C8B-B14F-4D97-AF65-F5344CB8AC3E}">
        <p14:creationId xmlns:p14="http://schemas.microsoft.com/office/powerpoint/2010/main" val="4023236898"/>
      </p:ext>
    </p:extLst>
  </p:cSld>
  <p:clrMapOvr>
    <a:masterClrMapping/>
  </p:clrMapOvr>
</p:sld>
</file>

<file path=ppt/theme/theme1.xml><?xml version="1.0" encoding="utf-8"?>
<a:theme xmlns:a="http://schemas.openxmlformats.org/drawingml/2006/main" name="Title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9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0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eakout - half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6414</TotalTime>
  <Words>1382</Words>
  <Application>Microsoft Macintosh PowerPoint</Application>
  <PresentationFormat>Widescreen</PresentationFormat>
  <Paragraphs>206</Paragraphs>
  <Slides>9</Slides>
  <Notes>8</Notes>
  <HiddenSlides>0</HiddenSlides>
  <MMClips>0</MMClips>
  <ScaleCrop>false</ScaleCrop>
  <HeadingPairs>
    <vt:vector size="6" baseType="variant">
      <vt:variant>
        <vt:lpstr>Fonts Used</vt:lpstr>
      </vt:variant>
      <vt:variant>
        <vt:i4>4</vt:i4>
      </vt:variant>
      <vt:variant>
        <vt:lpstr>Theme</vt:lpstr>
      </vt:variant>
      <vt:variant>
        <vt:i4>15</vt:i4>
      </vt:variant>
      <vt:variant>
        <vt:lpstr>Slide Titles</vt:lpstr>
      </vt:variant>
      <vt:variant>
        <vt:i4>9</vt:i4>
      </vt:variant>
    </vt:vector>
  </HeadingPairs>
  <TitlesOfParts>
    <vt:vector size="28" baseType="lpstr">
      <vt:lpstr>Arial</vt:lpstr>
      <vt:lpstr>Calibri</vt:lpstr>
      <vt:lpstr>Lato</vt:lpstr>
      <vt:lpstr>Symbol</vt:lpstr>
      <vt:lpstr>Title Page</vt:lpstr>
      <vt:lpstr>No breakout</vt:lpstr>
      <vt:lpstr>Breakout - half page</vt:lpstr>
      <vt:lpstr>Breakout - one third</vt:lpstr>
      <vt:lpstr>End slide</vt:lpstr>
      <vt:lpstr>1_End slide</vt:lpstr>
      <vt:lpstr>2_End slide</vt:lpstr>
      <vt:lpstr>3_End slide</vt:lpstr>
      <vt:lpstr>4_End slide</vt:lpstr>
      <vt:lpstr>5_End slide</vt:lpstr>
      <vt:lpstr>6_End slide</vt:lpstr>
      <vt:lpstr>7_End slide</vt:lpstr>
      <vt:lpstr>8_End slide</vt:lpstr>
      <vt:lpstr>9_End slide</vt:lpstr>
      <vt:lpstr>10_End slide</vt:lpstr>
      <vt:lpstr>My Learning,  My Future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Resources for Teachers</dc:title>
  <dc:creator>Marie Jobson</dc:creator>
  <cp:lastModifiedBy>Diana Scutelnicu</cp:lastModifiedBy>
  <cp:revision>127</cp:revision>
  <dcterms:created xsi:type="dcterms:W3CDTF">2020-11-09T16:23:14Z</dcterms:created>
  <dcterms:modified xsi:type="dcterms:W3CDTF">2021-02-25T15:42:27Z</dcterms:modified>
</cp:coreProperties>
</file>