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 id="2147483660" r:id="rId4"/>
    <p:sldMasterId id="2147483663" r:id="rId5"/>
    <p:sldMasterId id="2147483665" r:id="rId6"/>
    <p:sldMasterId id="2147483667" r:id="rId7"/>
    <p:sldMasterId id="2147483669" r:id="rId8"/>
    <p:sldMasterId id="2147483671" r:id="rId9"/>
    <p:sldMasterId id="2147483673" r:id="rId10"/>
    <p:sldMasterId id="2147483675" r:id="rId11"/>
    <p:sldMasterId id="2147483677" r:id="rId12"/>
    <p:sldMasterId id="2147483679" r:id="rId13"/>
    <p:sldMasterId id="2147483681" r:id="rId14"/>
    <p:sldMasterId id="2147483683" r:id="rId15"/>
  </p:sldMasterIdLst>
  <p:notesMasterIdLst>
    <p:notesMasterId r:id="rId24"/>
  </p:notesMasterIdLst>
  <p:sldIdLst>
    <p:sldId id="266" r:id="rId16"/>
    <p:sldId id="270" r:id="rId17"/>
    <p:sldId id="272" r:id="rId18"/>
    <p:sldId id="276" r:id="rId19"/>
    <p:sldId id="277" r:id="rId20"/>
    <p:sldId id="278" r:id="rId21"/>
    <p:sldId id="279"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Jobson" initials="MJ" lastIdx="17" clrIdx="0">
    <p:extLst>
      <p:ext uri="{19B8F6BF-5375-455C-9EA6-DF929625EA0E}">
        <p15:presenceInfo xmlns:p15="http://schemas.microsoft.com/office/powerpoint/2012/main" userId="S::mjobson@careersandenterprise.co.uk::bb001ab6-dd99-4b09-874d-ddf5a90bdfd2" providerId="AD"/>
      </p:ext>
    </p:extLst>
  </p:cmAuthor>
  <p:cmAuthor id="2" name="Tanya Fihosy" initials="TF" lastIdx="36" clrIdx="1">
    <p:extLst>
      <p:ext uri="{19B8F6BF-5375-455C-9EA6-DF929625EA0E}">
        <p15:presenceInfo xmlns:p15="http://schemas.microsoft.com/office/powerpoint/2012/main" userId="S::tfihosy@careersandenterprise.co.uk::f632ff57-f791-4690-a39a-de25048db504" providerId="AD"/>
      </p:ext>
    </p:extLst>
  </p:cmAuthor>
  <p:cmAuthor id="3" name="Diana Scutelnicu" initials="DS" lastIdx="8" clrIdx="2">
    <p:extLst>
      <p:ext uri="{19B8F6BF-5375-455C-9EA6-DF929625EA0E}">
        <p15:presenceInfo xmlns:p15="http://schemas.microsoft.com/office/powerpoint/2012/main" userId="S::dscutelnicu@careersandenterprise.co.uk::72c4b835-fb81-47fd-b993-4582ae3116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92"/>
    <a:srgbClr val="E0DEDA"/>
    <a:srgbClr val="F7F5F4"/>
    <a:srgbClr val="F1EDED"/>
    <a:srgbClr val="F0EEED"/>
    <a:srgbClr val="B7E2E1"/>
    <a:srgbClr val="ED6E4F"/>
    <a:srgbClr val="00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13" autoAdjust="0"/>
    <p:restoredTop sz="85986" autoAdjust="0"/>
  </p:normalViewPr>
  <p:slideViewPr>
    <p:cSldViewPr snapToGrid="0">
      <p:cViewPr varScale="1">
        <p:scale>
          <a:sx n="109" d="100"/>
          <a:sy n="109" d="100"/>
        </p:scale>
        <p:origin x="16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AA8A-9FB2-4AAF-9D48-2239C59221ED}" type="datetimeFigureOut">
              <a:rPr lang="en-GB" smtClean="0"/>
              <a:t>04/02/2021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7FA38-E476-468F-BBCA-7E6E019007F0}" type="slidenum">
              <a:rPr lang="en-GB" smtClean="0"/>
              <a:t>‹#›</a:t>
            </a:fld>
            <a:endParaRPr lang="en-GB"/>
          </a:p>
        </p:txBody>
      </p:sp>
    </p:spTree>
    <p:extLst>
      <p:ext uri="{BB962C8B-B14F-4D97-AF65-F5344CB8AC3E}">
        <p14:creationId xmlns:p14="http://schemas.microsoft.com/office/powerpoint/2010/main" val="254899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bc.co.uk/bitesize/tags/zfmnwty/jobs-that-use-english-and-drama/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mazingapprenticeships.com/resource/where-can-english-take-yo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mazingapprenticeships.com/resource/where-can-english-take-yo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hub.skillsbuilder.org/resources/aiming-high-overview/" TargetMode="External"/><Relationship Id="rId3" Type="http://schemas.openxmlformats.org/officeDocument/2006/relationships/hyperlink" Target="https://hub.skillsbuilder.org/resources/listening-overview/" TargetMode="External"/><Relationship Id="rId7" Type="http://schemas.openxmlformats.org/officeDocument/2006/relationships/hyperlink" Target="https://hub.skillsbuilder.org/resources/staying-positive-overview/"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hub.skillsbuilder.org/resources/creativity-overview/" TargetMode="External"/><Relationship Id="rId5" Type="http://schemas.openxmlformats.org/officeDocument/2006/relationships/hyperlink" Target="https://hub.skillsbuilder.org/resources/problem-solving-overview/" TargetMode="External"/><Relationship Id="rId10" Type="http://schemas.openxmlformats.org/officeDocument/2006/relationships/hyperlink" Target="https://hub.skillsbuilder.org/resources/leadership-overview/" TargetMode="External"/><Relationship Id="rId4" Type="http://schemas.openxmlformats.org/officeDocument/2006/relationships/hyperlink" Target="https://hub.skillsbuilder.org/resources/speaking-overview/" TargetMode="External"/><Relationship Id="rId9" Type="http://schemas.openxmlformats.org/officeDocument/2006/relationships/hyperlink" Target="https://hub.skillsbuilder.org/resources/teamwork-overvie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Purpose of slides: </a:t>
            </a:r>
          </a:p>
          <a:p>
            <a:r>
              <a:rPr lang="en-GB" dirty="0">
                <a:highlight>
                  <a:srgbClr val="FFFF00"/>
                </a:highlight>
              </a:rPr>
              <a:t>To allow you to highlight the relevance of your subject to future careers and opportunities</a:t>
            </a:r>
          </a:p>
          <a:p>
            <a:endParaRPr lang="en-GB" dirty="0">
              <a:highlight>
                <a:srgbClr val="FFFF00"/>
              </a:highlight>
            </a:endParaRPr>
          </a:p>
          <a:p>
            <a:r>
              <a:rPr lang="en-GB" b="1" dirty="0">
                <a:highlight>
                  <a:srgbClr val="FFFF00"/>
                </a:highlight>
              </a:rPr>
              <a:t>Aims:</a:t>
            </a:r>
          </a:p>
          <a:p>
            <a:pPr marL="171450" indent="-171450">
              <a:buFont typeface="Arial" panose="020B0604020202020204" pitchFamily="34" charset="0"/>
              <a:buChar char="•"/>
            </a:pPr>
            <a:r>
              <a:rPr lang="en-GB" dirty="0"/>
              <a:t>To engage students in your subject</a:t>
            </a:r>
          </a:p>
          <a:p>
            <a:pPr marL="171450" indent="-171450">
              <a:buFont typeface="Arial" panose="020B0604020202020204" pitchFamily="34" charset="0"/>
              <a:buChar char="•"/>
            </a:pPr>
            <a:r>
              <a:rPr lang="en-GB" dirty="0"/>
              <a:t>To highlight pathways and opportunities from your subject</a:t>
            </a:r>
          </a:p>
          <a:p>
            <a:pPr marL="171450" indent="-171450">
              <a:buFont typeface="Arial" panose="020B0604020202020204" pitchFamily="34" charset="0"/>
              <a:buChar char="•"/>
            </a:pPr>
            <a:r>
              <a:rPr lang="en-GB" dirty="0"/>
              <a:t>To encourage students to consider your subject at KS4/Post 16</a:t>
            </a:r>
          </a:p>
          <a:p>
            <a:pPr marL="171450" indent="-171450">
              <a:buFont typeface="Arial" panose="020B0604020202020204" pitchFamily="34" charset="0"/>
              <a:buChar char="•"/>
            </a:pPr>
            <a:r>
              <a:rPr lang="en-GB" dirty="0"/>
              <a:t>To support work across the school towards Gatsby Benchmark 4</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How to use these slides?</a:t>
            </a:r>
          </a:p>
          <a:p>
            <a:pPr marL="0" indent="0">
              <a:buFont typeface="Arial" panose="020B0604020202020204" pitchFamily="34" charset="0"/>
              <a:buNone/>
            </a:pPr>
            <a:r>
              <a:rPr lang="en-GB" dirty="0"/>
              <a:t>These slides can be used at any point during KS3/4 to engage students in learning and to highlight the relevance of your subject to future careers and opportunities</a:t>
            </a:r>
          </a:p>
          <a:p>
            <a:pPr marL="0" indent="0">
              <a:buFont typeface="Arial" panose="020B0604020202020204" pitchFamily="34" charset="0"/>
              <a:buNone/>
            </a:pPr>
            <a:r>
              <a:rPr lang="en-GB" dirty="0"/>
              <a:t>They will be of most relevance within an option process and can support work you are doing to encourage students to consider their options for KS4/Post 16</a:t>
            </a:r>
          </a:p>
          <a:p>
            <a:pPr marL="0" indent="0">
              <a:buFont typeface="Arial" panose="020B0604020202020204" pitchFamily="34" charset="0"/>
              <a:buNone/>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427FA38-E476-468F-BBCA-7E6E019007F0}" type="slidenum">
              <a:rPr lang="en-GB" smtClean="0"/>
              <a:t>1</a:t>
            </a:fld>
            <a:endParaRPr lang="en-GB"/>
          </a:p>
        </p:txBody>
      </p:sp>
    </p:spTree>
    <p:extLst>
      <p:ext uri="{BB962C8B-B14F-4D97-AF65-F5344CB8AC3E}">
        <p14:creationId xmlns:p14="http://schemas.microsoft.com/office/powerpoint/2010/main" val="392048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200" u="sng" dirty="0">
                <a:solidFill>
                  <a:srgbClr val="006992"/>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Jobs that use </a:t>
            </a:r>
            <a:r>
              <a:rPr lang="en-GB" sz="1200" u="sng" dirty="0">
                <a:solidFill>
                  <a:srgbClr val="006992"/>
                </a:solidFill>
                <a:effectLst/>
                <a:latin typeface="Calibri" panose="020F0502020204030204" pitchFamily="34" charset="0"/>
                <a:ea typeface="Calibri" panose="020F0502020204030204" pitchFamily="34" charset="0"/>
                <a:cs typeface="Times New Roman" panose="02020603050405020304" pitchFamily="18" charset="0"/>
              </a:rPr>
              <a:t>Graphics BBC Bitesize Careers: </a:t>
            </a:r>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discovercreative.careers</a:t>
            </a:r>
            <a:r>
              <a:rPr lang="en-GB" sz="1200" kern="1200" dirty="0">
                <a:solidFill>
                  <a:schemeClr val="tx1"/>
                </a:solidFill>
                <a:effectLst/>
                <a:latin typeface="+mn-lt"/>
                <a:ea typeface="+mn-ea"/>
                <a:cs typeface="+mn-cs"/>
              </a:rPr>
              <a:t>/#</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Activity Ideas:</a:t>
            </a:r>
          </a:p>
          <a:p>
            <a:pPr marL="0" lvl="0" indent="0">
              <a:lnSpc>
                <a:spcPct val="107000"/>
              </a:lnSpc>
              <a:spcAft>
                <a:spcPts val="800"/>
              </a:spcAft>
              <a:buFont typeface="Symbol" panose="05050102010706020507" pitchFamily="18" charset="2"/>
              <a:buNone/>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Ahead of revealing content of slide, encourage students to think about as many roles linked to your subject as they can in pairs/groups</a:t>
            </a:r>
          </a:p>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Encourage students to engage with specific videos/profiles or direct students to specific roles/careers to predict, research and reflect on:</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Pathways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Essential Skills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Wages/Work Conditions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Why they might like/not like that role?</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3</a:t>
            </a:fld>
            <a:endParaRPr lang="en-GB"/>
          </a:p>
        </p:txBody>
      </p:sp>
    </p:spTree>
    <p:extLst>
      <p:ext uri="{BB962C8B-B14F-4D97-AF65-F5344CB8AC3E}">
        <p14:creationId xmlns:p14="http://schemas.microsoft.com/office/powerpoint/2010/main" val="155171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nationalcareers.service.gov.uk</a:t>
            </a:r>
            <a:r>
              <a:rPr lang="en-GB" dirty="0"/>
              <a:t>/explore-careers</a:t>
            </a:r>
          </a:p>
          <a:p>
            <a:endParaRPr lang="en-GB" dirty="0"/>
          </a:p>
          <a:p>
            <a:r>
              <a:rPr lang="en-GB" b="1" dirty="0"/>
              <a:t>How to use this slide: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Highlight the National Careers Service: Explore Careers Tool </a:t>
            </a:r>
            <a:r>
              <a:rPr kumimoji="0" lang="en-GB" sz="1200" b="0" i="0" u="none" strike="noStrike" kern="1200" cap="none" spc="0" normalizeH="0" baseline="0" noProof="0" dirty="0">
                <a:ln>
                  <a:noFill/>
                </a:ln>
                <a:solidFill>
                  <a:prstClr val="black"/>
                </a:solidFill>
                <a:effectLst/>
                <a:uLnTx/>
                <a:uFillTx/>
                <a:latin typeface="+mn-lt"/>
                <a:ea typeface="+mn-ea"/>
                <a:cs typeface="+mn-cs"/>
              </a:rPr>
              <a:t>https://</a:t>
            </a:r>
            <a:r>
              <a:rPr kumimoji="0" lang="en-GB" sz="1200" b="0" i="0" u="none" strike="noStrike" kern="1200" cap="none" spc="0" normalizeH="0" baseline="0" noProof="0" dirty="0" err="1">
                <a:ln>
                  <a:noFill/>
                </a:ln>
                <a:solidFill>
                  <a:prstClr val="black"/>
                </a:solidFill>
                <a:effectLst/>
                <a:uLnTx/>
                <a:uFillTx/>
                <a:latin typeface="+mn-lt"/>
                <a:ea typeface="+mn-ea"/>
                <a:cs typeface="+mn-cs"/>
              </a:rPr>
              <a:t>nationalcareers.service.gov.uk</a:t>
            </a:r>
            <a:r>
              <a:rPr kumimoji="0" lang="en-GB" sz="1200" b="0" i="0" u="none" strike="noStrike" kern="1200" cap="none" spc="0" normalizeH="0" baseline="0" noProof="0" dirty="0">
                <a:ln>
                  <a:noFill/>
                </a:ln>
                <a:solidFill>
                  <a:prstClr val="black"/>
                </a:solidFill>
                <a:effectLst/>
                <a:uLnTx/>
                <a:uFillTx/>
                <a:latin typeface="+mn-lt"/>
                <a:ea typeface="+mn-ea"/>
                <a:cs typeface="+mn-cs"/>
              </a:rPr>
              <a:t>/explore-careers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Encourage students to access the tool and research general or specific roles linked to your subject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Set students comparative/reflective tasks about why students may/may not like jobs they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Ask if your students have done the Buzz quiz (5mins to complete) – if they haven’t then consider setting this as a pre/post task to allow them to reflect on how these roles may suit them based n their profile. Take the test and find out which animal you are, too!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https://</a:t>
            </a:r>
            <a:r>
              <a:rPr kumimoji="0" lang="en-GB" sz="1200" b="0" i="0" u="none" strike="noStrike" kern="1200" cap="none" spc="0" normalizeH="0" baseline="0" noProof="0" dirty="0" err="1">
                <a:ln>
                  <a:noFill/>
                </a:ln>
                <a:solidFill>
                  <a:prstClr val="black"/>
                </a:solidFill>
                <a:effectLst/>
                <a:uLnTx/>
                <a:uFillTx/>
                <a:latin typeface="+mn-lt"/>
                <a:ea typeface="+mn-ea"/>
                <a:cs typeface="+mn-cs"/>
              </a:rPr>
              <a:t>icould.com</a:t>
            </a:r>
            <a:r>
              <a:rPr kumimoji="0" lang="en-GB" sz="1200" b="0" i="0" u="none" strike="noStrike" kern="1200" cap="none" spc="0" normalizeH="0" baseline="0" noProof="0" dirty="0">
                <a:ln>
                  <a:noFill/>
                </a:ln>
                <a:solidFill>
                  <a:prstClr val="black"/>
                </a:solidFill>
                <a:effectLst/>
                <a:uLnTx/>
                <a:uFillTx/>
                <a:latin typeface="+mn-lt"/>
                <a:ea typeface="+mn-ea"/>
                <a:cs typeface="+mn-cs"/>
              </a:rPr>
              <a:t>/buzz-embed/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4</a:t>
            </a:fld>
            <a:endParaRPr lang="en-GB"/>
          </a:p>
        </p:txBody>
      </p:sp>
    </p:spTree>
    <p:extLst>
      <p:ext uri="{BB962C8B-B14F-4D97-AF65-F5344CB8AC3E}">
        <p14:creationId xmlns:p14="http://schemas.microsoft.com/office/powerpoint/2010/main" val="212360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to use this slide:</a:t>
            </a:r>
          </a:p>
          <a:p>
            <a:endParaRPr lang="en-GB" b="1" dirty="0"/>
          </a:p>
          <a:p>
            <a:pPr marL="171450" indent="-171450">
              <a:buFont typeface="Arial" panose="020B0604020202020204" pitchFamily="34" charset="0"/>
              <a:buChar char="•"/>
            </a:pPr>
            <a:r>
              <a:rPr lang="en-GB" dirty="0"/>
              <a:t>Encourage students to reflect on their thoughts and plans Post 16 and why they are the right route for them</a:t>
            </a:r>
          </a:p>
          <a:p>
            <a:pPr marL="171450" indent="-171450">
              <a:buFont typeface="Arial" panose="020B0604020202020204" pitchFamily="34" charset="0"/>
              <a:buChar char="•"/>
            </a:pPr>
            <a:r>
              <a:rPr lang="en-GB" dirty="0"/>
              <a:t>Download the </a:t>
            </a:r>
            <a:r>
              <a:rPr lang="en-GB" sz="1200" dirty="0">
                <a:effectLst/>
                <a:latin typeface="Calibri" panose="020F0502020204030204" pitchFamily="34" charset="0"/>
                <a:ea typeface="Calibri" panose="020F0502020204030204" pitchFamily="34" charset="0"/>
                <a:cs typeface="Times New Roman" panose="02020603050405020304" pitchFamily="18" charset="0"/>
              </a:rPr>
              <a:t>Where Can Graphics Take You (Apprenticeship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Poster</a:t>
            </a:r>
            <a:r>
              <a:rPr lang="en-GB" sz="1200" dirty="0">
                <a:effectLst/>
                <a:latin typeface="Calibri" panose="020F0502020204030204" pitchFamily="34" charset="0"/>
                <a:ea typeface="Calibri" panose="020F0502020204030204" pitchFamily="34" charset="0"/>
                <a:cs typeface="Times New Roman" panose="02020603050405020304" pitchFamily="18" charset="0"/>
              </a:rPr>
              <a:t>) for display https://</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amazingapprenticeships.com</a:t>
            </a:r>
            <a:r>
              <a:rPr lang="en-GB" sz="1200" dirty="0">
                <a:effectLst/>
                <a:latin typeface="Calibri" panose="020F0502020204030204" pitchFamily="34" charset="0"/>
                <a:ea typeface="Calibri" panose="020F0502020204030204" pitchFamily="34" charset="0"/>
                <a:cs typeface="Times New Roman" panose="02020603050405020304" pitchFamily="18" charset="0"/>
              </a:rPr>
              <a:t>/resource/where-can-art-design-take-you/</a:t>
            </a:r>
          </a:p>
          <a:p>
            <a:pPr marL="171450" indent="-171450">
              <a:buFont typeface="Arial" panose="020B0604020202020204" pitchFamily="34" charset="0"/>
              <a:buChar char="•"/>
            </a:pPr>
            <a:r>
              <a:rPr lang="en-GB" sz="1200" dirty="0">
                <a:effectLst/>
                <a:latin typeface="Calibri" panose="020F0502020204030204" pitchFamily="34" charset="0"/>
                <a:cs typeface="Times New Roman" panose="02020603050405020304" pitchFamily="18" charset="0"/>
              </a:rPr>
              <a:t>For more information on T-Levels visit https://</a:t>
            </a:r>
            <a:r>
              <a:rPr lang="en-GB" sz="1200" dirty="0" err="1">
                <a:effectLst/>
                <a:latin typeface="Calibri" panose="020F0502020204030204" pitchFamily="34" charset="0"/>
                <a:cs typeface="Times New Roman" panose="02020603050405020304" pitchFamily="18" charset="0"/>
              </a:rPr>
              <a:t>www.tlevels.gov.uk</a:t>
            </a:r>
            <a:r>
              <a:rPr lang="en-GB" sz="1200" dirty="0">
                <a:effectLst/>
                <a:latin typeface="Calibri" panose="020F0502020204030204" pitchFamily="34" charset="0"/>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5427FA38-E476-468F-BBCA-7E6E019007F0}" type="slidenum">
              <a:rPr lang="en-GB" smtClean="0"/>
              <a:t>5</a:t>
            </a:fld>
            <a:endParaRPr lang="en-GB"/>
          </a:p>
        </p:txBody>
      </p:sp>
    </p:spTree>
    <p:extLst>
      <p:ext uri="{BB962C8B-B14F-4D97-AF65-F5344CB8AC3E}">
        <p14:creationId xmlns:p14="http://schemas.microsoft.com/office/powerpoint/2010/main" val="149114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to use this slide:</a:t>
            </a:r>
          </a:p>
          <a:p>
            <a:endParaRPr lang="en-GB" b="1" dirty="0"/>
          </a:p>
          <a:p>
            <a:pPr marL="171450" indent="-171450">
              <a:buFont typeface="Arial" panose="020B0604020202020204" pitchFamily="34" charset="0"/>
              <a:buChar char="•"/>
            </a:pPr>
            <a:r>
              <a:rPr lang="en-GB" dirty="0"/>
              <a:t>Encourage students to predict and research potential degree subjects linked to your subject</a:t>
            </a:r>
          </a:p>
          <a:p>
            <a:pPr marL="171450" indent="-171450">
              <a:buFont typeface="Arial" panose="020B0604020202020204" pitchFamily="34" charset="0"/>
              <a:buChar char="•"/>
            </a:pPr>
            <a:r>
              <a:rPr lang="en-GB" dirty="0"/>
              <a:t>Discuss any degree opportunities that surprised them or appealed to them</a:t>
            </a:r>
          </a:p>
          <a:p>
            <a:pPr marL="171450" indent="-171450">
              <a:buFont typeface="Arial" panose="020B0604020202020204" pitchFamily="34" charset="0"/>
              <a:buChar char="•"/>
            </a:pPr>
            <a:r>
              <a:rPr lang="en-GB" dirty="0"/>
              <a:t>Encourage students to reflect on the right Post 18 route for them</a:t>
            </a:r>
          </a:p>
          <a:p>
            <a:pPr marL="171450" indent="-171450">
              <a:buFont typeface="Arial" panose="020B0604020202020204" pitchFamily="34" charset="0"/>
              <a:buChar char="•"/>
            </a:pPr>
            <a:r>
              <a:rPr lang="en-GB" dirty="0"/>
              <a:t>Download the </a:t>
            </a:r>
            <a:r>
              <a:rPr lang="en-GB" sz="1800" dirty="0">
                <a:effectLst/>
                <a:latin typeface="Calibri" panose="020F0502020204030204" pitchFamily="34" charset="0"/>
                <a:ea typeface="Calibri" panose="020F0502020204030204" pitchFamily="34" charset="0"/>
                <a:cs typeface="Times New Roman" panose="02020603050405020304" pitchFamily="18" charset="0"/>
              </a:rPr>
              <a:t>Where Can Graphics Take You (Apprenticeship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Poster</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display https://</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amazingapprenticeships.com</a:t>
            </a:r>
            <a:r>
              <a:rPr lang="en-GB" sz="1800" dirty="0">
                <a:effectLst/>
                <a:latin typeface="Calibri" panose="020F0502020204030204" pitchFamily="34" charset="0"/>
                <a:ea typeface="Calibri" panose="020F0502020204030204" pitchFamily="34" charset="0"/>
                <a:cs typeface="Times New Roman" panose="02020603050405020304" pitchFamily="18" charset="0"/>
              </a:rPr>
              <a:t>/resource/where-can-art-design-take-you/</a:t>
            </a:r>
          </a:p>
        </p:txBody>
      </p:sp>
      <p:sp>
        <p:nvSpPr>
          <p:cNvPr id="4" name="Slide Number Placeholder 3"/>
          <p:cNvSpPr>
            <a:spLocks noGrp="1"/>
          </p:cNvSpPr>
          <p:nvPr>
            <p:ph type="sldNum" sz="quarter" idx="5"/>
          </p:nvPr>
        </p:nvSpPr>
        <p:spPr/>
        <p:txBody>
          <a:bodyPr/>
          <a:lstStyle/>
          <a:p>
            <a:fld id="{5427FA38-E476-468F-BBCA-7E6E019007F0}" type="slidenum">
              <a:rPr lang="en-GB" smtClean="0"/>
              <a:t>6</a:t>
            </a:fld>
            <a:endParaRPr lang="en-GB"/>
          </a:p>
        </p:txBody>
      </p:sp>
    </p:spTree>
    <p:extLst>
      <p:ext uri="{BB962C8B-B14F-4D97-AF65-F5344CB8AC3E}">
        <p14:creationId xmlns:p14="http://schemas.microsoft.com/office/powerpoint/2010/main" val="16973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Essential Skills Developed in your subject:</a:t>
            </a:r>
          </a:p>
          <a:p>
            <a:pPr>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 critical part of effective careers provision is building students’ essential skills. These are the skills that underpin success in the classroom and the world of work: skills like Creativity, Problem Solving, and  Speaking  Students need to be able to recognise their skillset and talk about it confidently too. They will probably be using them already in your lessons but this can be a confusing space, with lots of overlapping terminology.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Skills Builder Universal Framework has been developed by CEC, Skills Builder Partnership, Gatsby Foundation and others to address this problem. The Framework breaks down eight essential skills into 16 teachable steps. It outlines a roadmap for progress, giving educators and employers a common language for talking about the skills that are essential for employment.  You can explore the Interactive Framework here.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How to use this slide:</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Follow these links for quick 2min videos “What is this skill?”</a:t>
            </a:r>
          </a:p>
          <a:p>
            <a:r>
              <a:rPr lang="en-GB" sz="1200" dirty="0">
                <a:effectLst/>
                <a:latin typeface="Calibri" panose="020F0502020204030204" pitchFamily="34" charset="0"/>
                <a:ea typeface="Times New Roman" panose="02020603050405020304" pitchFamily="18" charset="0"/>
              </a:rPr>
              <a:t>Listening</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3"/>
              </a:rPr>
              <a:t>https://hub.skillsbuilder.org/resources/listening-overview/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Speaking</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4"/>
              </a:rPr>
              <a:t>https://hub.skillsbuilder.org/resources/speaking-overview/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Problem Solving</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5"/>
              </a:rPr>
              <a:t>https://hub.skillsbuilder.org/resources/problem-solving-overview/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Creativity</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6"/>
              </a:rPr>
              <a:t>https://hub.skillsbuilder.org/resources/creativity-overview/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Staying Positive </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7"/>
              </a:rPr>
              <a:t>https://hub.skillsbuilder.org/resources/staying-positive-overview/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Aiming High</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8"/>
              </a:rPr>
              <a:t>https://hub.skillsbuilder.org/resources/aiming-high-overview/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Teamwork</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9"/>
              </a:rPr>
              <a:t>https://hub.skillsbuilder.org/resources/teamwork-overview/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Leadership</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10"/>
              </a:rPr>
              <a:t>https://hub.skillsbuilder.org/resources/leadership-overview/</a:t>
            </a:r>
            <a:endParaRPr lang="en-GB" sz="1200" dirty="0">
              <a:effectLst/>
              <a:latin typeface="Calibri" panose="020F0502020204030204" pitchFamily="34" charset="0"/>
              <a:ea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There’s over 300 Short Lessons and a suite of other resources too. We have highlighted 3 essential skills that are likely to come up in your lessons. These Short Lessons are perfect for pastoral time and starters/plenaries. You can register here to access these resources: https://hub.skillsbuilder.org/account/login/</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Encourage students to measure their own skills via the Skills Builder  Skills Benchmark Tool: https://www.skillsbuilder.org/benchmark</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7</a:t>
            </a:fld>
            <a:endParaRPr lang="en-GB"/>
          </a:p>
        </p:txBody>
      </p:sp>
    </p:spTree>
    <p:extLst>
      <p:ext uri="{BB962C8B-B14F-4D97-AF65-F5344CB8AC3E}">
        <p14:creationId xmlns:p14="http://schemas.microsoft.com/office/powerpoint/2010/main" val="415005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14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55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699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48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151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16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42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177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4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alpha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2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alpha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74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alpha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92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98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565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0.xml"/><Relationship Id="rId1" Type="http://schemas.openxmlformats.org/officeDocument/2006/relationships/slideLayout" Target="../slideLayouts/slideLayout11.xml"/><Relationship Id="rId5" Type="http://schemas.openxmlformats.org/officeDocument/2006/relationships/image" Target="../media/image3.emf"/><Relationship Id="rId4" Type="http://schemas.openxmlformats.org/officeDocument/2006/relationships/image" Target="../media/image9.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1.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9.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2.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9.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3.xml"/><Relationship Id="rId1" Type="http://schemas.openxmlformats.org/officeDocument/2006/relationships/slideLayout" Target="../slideLayouts/slideLayout14.xml"/><Relationship Id="rId5" Type="http://schemas.openxmlformats.org/officeDocument/2006/relationships/image" Target="../media/image3.emf"/><Relationship Id="rId4" Type="http://schemas.openxmlformats.org/officeDocument/2006/relationships/image" Target="../media/image9.emf"/></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4.xml"/><Relationship Id="rId1" Type="http://schemas.openxmlformats.org/officeDocument/2006/relationships/slideLayout" Target="../slideLayouts/slideLayout15.xml"/><Relationship Id="rId5" Type="http://schemas.openxmlformats.org/officeDocument/2006/relationships/image" Target="../media/image3.emf"/><Relationship Id="rId4" Type="http://schemas.openxmlformats.org/officeDocument/2006/relationships/image" Target="../media/image9.emf"/></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5.xml"/><Relationship Id="rId1" Type="http://schemas.openxmlformats.org/officeDocument/2006/relationships/slideLayout" Target="../slideLayouts/slideLayout16.xml"/><Relationship Id="rId5" Type="http://schemas.openxmlformats.org/officeDocument/2006/relationships/image" Target="../media/image3.emf"/><Relationship Id="rId4" Type="http://schemas.openxmlformats.org/officeDocument/2006/relationships/image" Target="../media/image9.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5.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7.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6.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7.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3.emf"/><Relationship Id="rId4" Type="http://schemas.openxmlformats.org/officeDocument/2006/relationships/image" Target="../media/image9.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3.emf"/><Relationship Id="rId4" Type="http://schemas.openxmlformats.org/officeDocument/2006/relationships/image" Target="../media/image9.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3.emf"/><Relationship Id="rId4" Type="http://schemas.openxmlformats.org/officeDocument/2006/relationships/image" Target="../media/image9.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DEDA">
            <a:alpha val="30000"/>
          </a:srgbClr>
        </a:solidFill>
        <a:effectLst/>
      </p:bgPr>
    </p:bg>
    <p:spTree>
      <p:nvGrpSpPr>
        <p:cNvPr id="1" name=""/>
        <p:cNvGrpSpPr/>
        <p:nvPr/>
      </p:nvGrpSpPr>
      <p:grpSpPr>
        <a:xfrm>
          <a:off x="0" y="0"/>
          <a:ext cx="0" cy="0"/>
          <a:chOff x="0" y="0"/>
          <a:chExt cx="0" cy="0"/>
        </a:xfrm>
      </p:grpSpPr>
      <p:pic>
        <p:nvPicPr>
          <p:cNvPr id="5" name="Picture 4" descr="A picture containing text, businesscard, vector graphics, envelope&#10;&#10;Description automatically generated">
            <a:extLst>
              <a:ext uri="{FF2B5EF4-FFF2-40B4-BE49-F238E27FC236}">
                <a16:creationId xmlns:a16="http://schemas.microsoft.com/office/drawing/2014/main" id="{CFACEC02-8698-2248-9116-3B06D9EFB1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90652" y="5183980"/>
            <a:ext cx="2112617" cy="1286211"/>
          </a:xfrm>
          <a:prstGeom prst="rect">
            <a:avLst/>
          </a:prstGeom>
        </p:spPr>
      </p:pic>
      <p:pic>
        <p:nvPicPr>
          <p:cNvPr id="3" name="Picture 2" descr="A picture containing text, clock&#10;&#10;Description automatically generated">
            <a:extLst>
              <a:ext uri="{FF2B5EF4-FFF2-40B4-BE49-F238E27FC236}">
                <a16:creationId xmlns:a16="http://schemas.microsoft.com/office/drawing/2014/main" id="{3CACC917-25B6-604D-86B8-E102797F4F8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5004" y="603155"/>
            <a:ext cx="5664200" cy="5638800"/>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828660" y="497139"/>
            <a:ext cx="1847334" cy="754545"/>
          </a:xfrm>
          <a:prstGeom prst="rect">
            <a:avLst/>
          </a:prstGeom>
        </p:spPr>
      </p:pic>
    </p:spTree>
    <p:extLst>
      <p:ext uri="{BB962C8B-B14F-4D97-AF65-F5344CB8AC3E}">
        <p14:creationId xmlns:p14="http://schemas.microsoft.com/office/powerpoint/2010/main" val="179529343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4" name="Picture 3" descr="Shape, arrow&#10;&#10;Description automatically generated">
            <a:extLst>
              <a:ext uri="{FF2B5EF4-FFF2-40B4-BE49-F238E27FC236}">
                <a16:creationId xmlns:a16="http://schemas.microsoft.com/office/drawing/2014/main" id="{632DDE11-F385-D245-A1B5-802FA956BE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26" b="3012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2862849775"/>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3" name="Picture 2" descr="A picture containing text, whiteboard&#10;&#10;Description automatically generated">
            <a:extLst>
              <a:ext uri="{FF2B5EF4-FFF2-40B4-BE49-F238E27FC236}">
                <a16:creationId xmlns:a16="http://schemas.microsoft.com/office/drawing/2014/main" id="{6E601D5B-7D65-0945-B457-A7330D051F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753" t="31717" r="3067" b="30404"/>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2149223894"/>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3D61F739-1D0F-FB43-9D5E-CE194FF772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5426" b="2482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110246718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B058A61C-F470-694B-8C72-D1C4BFD0D3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059" t="45855" r="2131" b="18802"/>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1596523407"/>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BE7B816-B614-BB40-BAB3-EC5B22A5F34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26" b="30126"/>
          <a:stretch/>
        </p:blipFill>
        <p:spPr>
          <a:xfrm>
            <a:off x="0" y="-1"/>
            <a:ext cx="12192000" cy="6858002"/>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1234093823"/>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585613-9F82-2949-B840-4E0225291A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6045" b="24158"/>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3922532116"/>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4" name="Picture 3" descr="A picture containing text, businesscard, vector graphics, envelope&#10;&#10;Description automatically generated">
            <a:extLst>
              <a:ext uri="{FF2B5EF4-FFF2-40B4-BE49-F238E27FC236}">
                <a16:creationId xmlns:a16="http://schemas.microsoft.com/office/drawing/2014/main" id="{1498C5BF-E750-D648-BBED-AE1AFBD7A86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9365" y="315211"/>
            <a:ext cx="1061606" cy="646331"/>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2" name="TextBox 1">
            <a:extLst>
              <a:ext uri="{FF2B5EF4-FFF2-40B4-BE49-F238E27FC236}">
                <a16:creationId xmlns:a16="http://schemas.microsoft.com/office/drawing/2014/main" id="{0005D8A7-CE7F-954B-9084-DDB830CDAE9C}"/>
              </a:ext>
            </a:extLst>
          </p:cNvPr>
          <p:cNvSpPr txBox="1"/>
          <p:nvPr userDrawn="1"/>
        </p:nvSpPr>
        <p:spPr>
          <a:xfrm>
            <a:off x="312234" y="304496"/>
            <a:ext cx="1628079" cy="646331"/>
          </a:xfrm>
          <a:prstGeom prst="rect">
            <a:avLst/>
          </a:prstGeom>
          <a:noFill/>
        </p:spPr>
        <p:txBody>
          <a:bodyPr wrap="square" rtlCol="0">
            <a:spAutoFit/>
          </a:bodyPr>
          <a:lstStyle/>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69829700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1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60960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usinesscard, vector graphics, envelope&#10;&#10;Description automatically generated">
            <a:extLst>
              <a:ext uri="{FF2B5EF4-FFF2-40B4-BE49-F238E27FC236}">
                <a16:creationId xmlns:a16="http://schemas.microsoft.com/office/drawing/2014/main" id="{78803441-4419-D94A-B8B8-7084193B77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8530" y="318050"/>
            <a:ext cx="1084417" cy="660219"/>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8" name="TextBox 7">
            <a:extLst>
              <a:ext uri="{FF2B5EF4-FFF2-40B4-BE49-F238E27FC236}">
                <a16:creationId xmlns:a16="http://schemas.microsoft.com/office/drawing/2014/main" id="{183D2414-158B-124B-BFD4-4D6F2850D652}"/>
              </a:ext>
            </a:extLst>
          </p:cNvPr>
          <p:cNvSpPr txBox="1"/>
          <p:nvPr userDrawn="1"/>
        </p:nvSpPr>
        <p:spPr>
          <a:xfrm>
            <a:off x="312234" y="304496"/>
            <a:ext cx="1628079" cy="646331"/>
          </a:xfrm>
          <a:prstGeom prst="rect">
            <a:avLst/>
          </a:prstGeom>
          <a:noFill/>
        </p:spPr>
        <p:txBody>
          <a:bodyPr wrap="square" rtlCol="0">
            <a:spAutoFit/>
          </a:bodyPr>
          <a:lstStyle/>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181705073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1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businesscard, vector graphics, envelope&#10;&#10;Description automatically generated">
            <a:extLst>
              <a:ext uri="{FF2B5EF4-FFF2-40B4-BE49-F238E27FC236}">
                <a16:creationId xmlns:a16="http://schemas.microsoft.com/office/drawing/2014/main" id="{3F1D1590-64B5-6F42-8228-39958B823F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9486" y="327439"/>
            <a:ext cx="1061607" cy="646331"/>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8" name="TextBox 7">
            <a:extLst>
              <a:ext uri="{FF2B5EF4-FFF2-40B4-BE49-F238E27FC236}">
                <a16:creationId xmlns:a16="http://schemas.microsoft.com/office/drawing/2014/main" id="{96971F4F-D866-424A-9674-65B515A09682}"/>
              </a:ext>
            </a:extLst>
          </p:cNvPr>
          <p:cNvSpPr txBox="1"/>
          <p:nvPr userDrawn="1"/>
        </p:nvSpPr>
        <p:spPr>
          <a:xfrm>
            <a:off x="312234" y="304496"/>
            <a:ext cx="1628079" cy="646331"/>
          </a:xfrm>
          <a:prstGeom prst="rect">
            <a:avLst/>
          </a:prstGeom>
          <a:noFill/>
        </p:spPr>
        <p:txBody>
          <a:bodyPr wrap="square" rtlCol="0">
            <a:spAutoFit/>
          </a:bodyPr>
          <a:lstStyle/>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290EC3-79AE-4146-A0C7-B9FFD2B73C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750" t="32602" r="14778" b="43748"/>
          <a:stretch/>
        </p:blipFill>
        <p:spPr>
          <a:xfrm>
            <a:off x="-1" y="0"/>
            <a:ext cx="7280719" cy="6858000"/>
          </a:xfrm>
          <a:prstGeom prst="rect">
            <a:avLst/>
          </a:prstGeom>
        </p:spPr>
      </p:pic>
      <p:pic>
        <p:nvPicPr>
          <p:cNvPr id="9" name="Picture 8">
            <a:extLst>
              <a:ext uri="{FF2B5EF4-FFF2-40B4-BE49-F238E27FC236}">
                <a16:creationId xmlns:a16="http://schemas.microsoft.com/office/drawing/2014/main" id="{8D951583-09D9-8440-8BAE-B03A31426D0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790" t="28792" r="16422" b="42802"/>
          <a:stretch/>
        </p:blipFill>
        <p:spPr>
          <a:xfrm>
            <a:off x="9513107" y="5062330"/>
            <a:ext cx="2466858" cy="1576643"/>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828660" y="497139"/>
            <a:ext cx="1847334" cy="754545"/>
          </a:xfrm>
          <a:prstGeom prst="rect">
            <a:avLst/>
          </a:prstGeom>
        </p:spPr>
      </p:pic>
    </p:spTree>
    <p:extLst>
      <p:ext uri="{BB962C8B-B14F-4D97-AF65-F5344CB8AC3E}">
        <p14:creationId xmlns:p14="http://schemas.microsoft.com/office/powerpoint/2010/main" val="112668780"/>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290EC3-79AE-4146-A0C7-B9FFD2B73C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750" t="32602" r="14778" b="43748"/>
          <a:stretch/>
        </p:blipFill>
        <p:spPr>
          <a:xfrm>
            <a:off x="-1" y="0"/>
            <a:ext cx="7280719" cy="6858000"/>
          </a:xfrm>
          <a:prstGeom prst="rect">
            <a:avLst/>
          </a:prstGeom>
        </p:spPr>
      </p:pic>
      <p:pic>
        <p:nvPicPr>
          <p:cNvPr id="9" name="Picture 8">
            <a:extLst>
              <a:ext uri="{FF2B5EF4-FFF2-40B4-BE49-F238E27FC236}">
                <a16:creationId xmlns:a16="http://schemas.microsoft.com/office/drawing/2014/main" id="{8D951583-09D9-8440-8BAE-B03A31426D0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790" t="28792" r="16422" b="42802"/>
          <a:stretch/>
        </p:blipFill>
        <p:spPr>
          <a:xfrm>
            <a:off x="9513107" y="5062330"/>
            <a:ext cx="2466858" cy="1576643"/>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828660" y="497139"/>
            <a:ext cx="1847334" cy="754545"/>
          </a:xfrm>
          <a:prstGeom prst="rect">
            <a:avLst/>
          </a:prstGeom>
        </p:spPr>
      </p:pic>
    </p:spTree>
    <p:extLst>
      <p:ext uri="{BB962C8B-B14F-4D97-AF65-F5344CB8AC3E}">
        <p14:creationId xmlns:p14="http://schemas.microsoft.com/office/powerpoint/2010/main" val="406033313"/>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D3835C4-CE57-854F-99C2-4A7E6488C40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3242544038"/>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222A101D-D2DA-874C-A59B-BE6FE807057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1824" b="38380"/>
          <a:stretch/>
        </p:blipFill>
        <p:spPr>
          <a:xfrm>
            <a:off x="1"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283554111"/>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452FDD-D90C-6B43-BDCC-2EA880D0F2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02" b="30101"/>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426697411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www.bbc.co.uk/bitesize/articles/z4rry9q" TargetMode="External"/><Relationship Id="rId3" Type="http://schemas.openxmlformats.org/officeDocument/2006/relationships/image" Target="../media/image18.jpeg"/><Relationship Id="rId7" Type="http://schemas.openxmlformats.org/officeDocument/2006/relationships/hyperlink" Target="https://www.bbc.co.uk/bitesize/articles/zhf7qp3"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discovercreative.careers/#/" TargetMode="External"/><Relationship Id="rId11" Type="http://schemas.openxmlformats.org/officeDocument/2006/relationships/hyperlink" Target="https://icould.com/stories/billy-f/" TargetMode="External"/><Relationship Id="rId5" Type="http://schemas.openxmlformats.org/officeDocument/2006/relationships/image" Target="../media/image20.jpeg"/><Relationship Id="rId10" Type="http://schemas.openxmlformats.org/officeDocument/2006/relationships/hyperlink" Target="https://www.bbc.co.uk/bitesize/articles/z6n7d6f" TargetMode="External"/><Relationship Id="rId4" Type="http://schemas.openxmlformats.org/officeDocument/2006/relationships/image" Target="../media/image19.jpe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hyperlink" Target="https://nationalcareers.service.gov.uk/job-profiles/web-designer" TargetMode="External"/><Relationship Id="rId3" Type="http://schemas.openxmlformats.org/officeDocument/2006/relationships/image" Target="../media/image22.png"/><Relationship Id="rId7" Type="http://schemas.openxmlformats.org/officeDocument/2006/relationships/hyperlink" Target="https://nationalcareers.service.gov.uk/job-profiles/advertising-art-directo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nationalcareers.service.gov.uk/job-profiles/graphic-designer" TargetMode="External"/><Relationship Id="rId5" Type="http://schemas.openxmlformats.org/officeDocument/2006/relationships/image" Target="../media/image23.png"/><Relationship Id="rId4" Type="http://schemas.openxmlformats.org/officeDocument/2006/relationships/hyperlink" Target="https://nationalcareers.service.gov.uk/explore-careers" TargetMode="Externa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hyperlink" Target="https://www.tlevels.gov.uk/students/subjects/design-surveying-planning" TargetMode="External"/><Relationship Id="rId4" Type="http://schemas.openxmlformats.org/officeDocument/2006/relationships/hyperlink" Target="https://www.tlevels.gov.uk/students/subjects/digital-production-design-developme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6.png"/><Relationship Id="rId4" Type="http://schemas.openxmlformats.org/officeDocument/2006/relationships/hyperlink" Target="https://amazingapprenticeships.com/resource/where-can-art-design-take-you/"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hub.skillsbuilder.org/resources/browse/short-lesson/creativity/step-6/step-7/step-8/" TargetMode="External"/><Relationship Id="rId13" Type="http://schemas.openxmlformats.org/officeDocument/2006/relationships/hyperlink" Target="https://hub.skillsbuilder.org/resources/problem-solving-overview/" TargetMode="External"/><Relationship Id="rId3" Type="http://schemas.openxmlformats.org/officeDocument/2006/relationships/image" Target="../media/image27.png"/><Relationship Id="rId7" Type="http://schemas.openxmlformats.org/officeDocument/2006/relationships/hyperlink" Target="https://hub.skillsbuilder.org/resources/creativity-overview/" TargetMode="External"/><Relationship Id="rId12" Type="http://schemas.openxmlformats.org/officeDocument/2006/relationships/hyperlink" Target="https://hub.skillsbuilder.org/resources/browse/short-lesson/speaking/step-8/step-9/step-10/"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hyperlink" Target="https://hub.skillsbuilder.org/resources/browse/short-lesson/speaking/step-6/step-7/step-8/" TargetMode="External"/><Relationship Id="rId5" Type="http://schemas.openxmlformats.org/officeDocument/2006/relationships/image" Target="../media/image29.png"/><Relationship Id="rId15" Type="http://schemas.openxmlformats.org/officeDocument/2006/relationships/hyperlink" Target="https://hub.skillsbuilder.org/resources/browse/short-lesson/problem-solving/step-8/step-9/step-10/" TargetMode="External"/><Relationship Id="rId10" Type="http://schemas.openxmlformats.org/officeDocument/2006/relationships/hyperlink" Target="https://hub.skillsbuilder.org/resources/speaking-overview/" TargetMode="External"/><Relationship Id="rId4" Type="http://schemas.openxmlformats.org/officeDocument/2006/relationships/image" Target="../media/image28.png"/><Relationship Id="rId9" Type="http://schemas.openxmlformats.org/officeDocument/2006/relationships/hyperlink" Target="https://hub.skillsbuilder.org/resources/browse/short-lesson/creativity/step-8/step-9/step-10/" TargetMode="External"/><Relationship Id="rId14" Type="http://schemas.openxmlformats.org/officeDocument/2006/relationships/hyperlink" Target="https://hub.skillsbuilder.org/resources/browse/short-lesson/problem-solving/step-6/step-7/step-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DEDA">
            <a:alpha val="4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83B0-223B-4F5B-BE1B-01D0F16EC559}"/>
              </a:ext>
            </a:extLst>
          </p:cNvPr>
          <p:cNvSpPr>
            <a:spLocks noGrp="1"/>
          </p:cNvSpPr>
          <p:nvPr>
            <p:ph type="ctrTitle" idx="4294967295"/>
          </p:nvPr>
        </p:nvSpPr>
        <p:spPr>
          <a:xfrm>
            <a:off x="5711687" y="2060714"/>
            <a:ext cx="3829878" cy="1223272"/>
          </a:xfrm>
          <a:prstGeom prst="rect">
            <a:avLst/>
          </a:prstGeom>
        </p:spPr>
        <p:txBody>
          <a:bodyPr/>
          <a:lstStyle/>
          <a:p>
            <a:r>
              <a:rPr lang="en-GB" b="1" dirty="0">
                <a:solidFill>
                  <a:schemeClr val="tx2"/>
                </a:solidFill>
                <a:latin typeface="+mn-lt"/>
              </a:rPr>
              <a:t>My Learning, </a:t>
            </a:r>
            <a:br>
              <a:rPr lang="en-GB" b="1" dirty="0">
                <a:solidFill>
                  <a:schemeClr val="tx2"/>
                </a:solidFill>
                <a:latin typeface="+mn-lt"/>
              </a:rPr>
            </a:br>
            <a:r>
              <a:rPr lang="en-GB" b="1" dirty="0">
                <a:solidFill>
                  <a:schemeClr val="tx2"/>
                </a:solidFill>
                <a:latin typeface="+mn-lt"/>
              </a:rPr>
              <a:t>My Future</a:t>
            </a:r>
            <a:br>
              <a:rPr lang="en-GB" b="1" dirty="0">
                <a:solidFill>
                  <a:schemeClr val="tx2"/>
                </a:solidFill>
                <a:latin typeface="+mn-lt"/>
              </a:rPr>
            </a:br>
            <a:endParaRPr lang="en-GB" sz="1000" b="1" dirty="0">
              <a:solidFill>
                <a:schemeClr val="tx2"/>
              </a:solidFill>
              <a:latin typeface="+mn-lt"/>
            </a:endParaRPr>
          </a:p>
        </p:txBody>
      </p:sp>
      <p:sp>
        <p:nvSpPr>
          <p:cNvPr id="3" name="Subtitle 2">
            <a:extLst>
              <a:ext uri="{FF2B5EF4-FFF2-40B4-BE49-F238E27FC236}">
                <a16:creationId xmlns:a16="http://schemas.microsoft.com/office/drawing/2014/main" id="{C6F052F0-9CD1-4F50-A5FF-01F325B78F99}"/>
              </a:ext>
            </a:extLst>
          </p:cNvPr>
          <p:cNvSpPr>
            <a:spLocks noGrp="1"/>
          </p:cNvSpPr>
          <p:nvPr>
            <p:ph type="subTitle" idx="4294967295"/>
          </p:nvPr>
        </p:nvSpPr>
        <p:spPr>
          <a:xfrm>
            <a:off x="5711687" y="3522525"/>
            <a:ext cx="5235713" cy="1036223"/>
          </a:xfrm>
          <a:prstGeom prst="rect">
            <a:avLst/>
          </a:prstGeom>
        </p:spPr>
        <p:txBody>
          <a:bodyPr/>
          <a:lstStyle/>
          <a:p>
            <a:pPr marL="0" indent="0">
              <a:buNone/>
            </a:pPr>
            <a:r>
              <a:rPr lang="en-GB" sz="2400" b="1" dirty="0">
                <a:solidFill>
                  <a:schemeClr val="accent2"/>
                </a:solidFill>
              </a:rPr>
              <a:t>Where can studying Graphics take you?</a:t>
            </a:r>
          </a:p>
          <a:p>
            <a:pPr marL="0" indent="0">
              <a:buNone/>
            </a:pPr>
            <a:r>
              <a:rPr lang="en-GB" sz="1800" dirty="0">
                <a:solidFill>
                  <a:schemeClr val="tx2"/>
                </a:solidFill>
              </a:rPr>
              <a:t>Highlighting the relevance of Graphics </a:t>
            </a:r>
            <a:r>
              <a:rPr lang="en-GB" sz="1800" dirty="0">
                <a:solidFill>
                  <a:schemeClr val="tx2"/>
                </a:solidFill>
                <a:highlight>
                  <a:srgbClr val="FFFF00"/>
                </a:highlight>
              </a:rPr>
              <a:t> </a:t>
            </a:r>
            <a:br>
              <a:rPr lang="en-GB" sz="1800" dirty="0">
                <a:solidFill>
                  <a:schemeClr val="tx2"/>
                </a:solidFill>
              </a:rPr>
            </a:br>
            <a:r>
              <a:rPr lang="en-GB" sz="1800" dirty="0">
                <a:solidFill>
                  <a:schemeClr val="tx2"/>
                </a:solidFill>
              </a:rPr>
              <a:t>to future careers and opportunities</a:t>
            </a:r>
          </a:p>
        </p:txBody>
      </p:sp>
    </p:spTree>
    <p:extLst>
      <p:ext uri="{BB962C8B-B14F-4D97-AF65-F5344CB8AC3E}">
        <p14:creationId xmlns:p14="http://schemas.microsoft.com/office/powerpoint/2010/main" val="67042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CF1D1D5-6185-AE40-A45D-FACEF1670453}"/>
              </a:ext>
            </a:extLst>
          </p:cNvPr>
          <p:cNvSpPr/>
          <p:nvPr/>
        </p:nvSpPr>
        <p:spPr>
          <a:xfrm>
            <a:off x="6096000" y="1267326"/>
            <a:ext cx="6261847" cy="4940969"/>
          </a:xfrm>
          <a:custGeom>
            <a:avLst/>
            <a:gdLst>
              <a:gd name="connsiteX0" fmla="*/ 0 w 6750803"/>
              <a:gd name="connsiteY0" fmla="*/ 0 h 4940969"/>
              <a:gd name="connsiteX1" fmla="*/ 3898231 w 6750803"/>
              <a:gd name="connsiteY1" fmla="*/ 352927 h 4940969"/>
              <a:gd name="connsiteX2" fmla="*/ 5165558 w 6750803"/>
              <a:gd name="connsiteY2" fmla="*/ 786063 h 4940969"/>
              <a:gd name="connsiteX3" fmla="*/ 3673642 w 6750803"/>
              <a:gd name="connsiteY3" fmla="*/ 1941095 h 4940969"/>
              <a:gd name="connsiteX4" fmla="*/ 1026695 w 6750803"/>
              <a:gd name="connsiteY4" fmla="*/ 2213811 h 4940969"/>
              <a:gd name="connsiteX5" fmla="*/ 368968 w 6750803"/>
              <a:gd name="connsiteY5" fmla="*/ 3224463 h 4940969"/>
              <a:gd name="connsiteX6" fmla="*/ 2454442 w 6750803"/>
              <a:gd name="connsiteY6" fmla="*/ 3545306 h 4940969"/>
              <a:gd name="connsiteX7" fmla="*/ 4283242 w 6750803"/>
              <a:gd name="connsiteY7" fmla="*/ 3785937 h 4940969"/>
              <a:gd name="connsiteX8" fmla="*/ 3160295 w 6750803"/>
              <a:gd name="connsiteY8" fmla="*/ 4443663 h 4940969"/>
              <a:gd name="connsiteX9" fmla="*/ 6304547 w 6750803"/>
              <a:gd name="connsiteY9" fmla="*/ 4844716 h 4940969"/>
              <a:gd name="connsiteX10" fmla="*/ 6657474 w 6750803"/>
              <a:gd name="connsiteY10" fmla="*/ 4940969 h 494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0803" h="4940969">
                <a:moveTo>
                  <a:pt x="0" y="0"/>
                </a:moveTo>
                <a:cubicBezTo>
                  <a:pt x="1518652" y="110958"/>
                  <a:pt x="3037305" y="221917"/>
                  <a:pt x="3898231" y="352927"/>
                </a:cubicBezTo>
                <a:cubicBezTo>
                  <a:pt x="4759157" y="483937"/>
                  <a:pt x="5202990" y="521368"/>
                  <a:pt x="5165558" y="786063"/>
                </a:cubicBezTo>
                <a:cubicBezTo>
                  <a:pt x="5128127" y="1050758"/>
                  <a:pt x="4363452" y="1703137"/>
                  <a:pt x="3673642" y="1941095"/>
                </a:cubicBezTo>
                <a:cubicBezTo>
                  <a:pt x="2983832" y="2179053"/>
                  <a:pt x="1577474" y="1999916"/>
                  <a:pt x="1026695" y="2213811"/>
                </a:cubicBezTo>
                <a:cubicBezTo>
                  <a:pt x="475916" y="2427706"/>
                  <a:pt x="131010" y="3002547"/>
                  <a:pt x="368968" y="3224463"/>
                </a:cubicBezTo>
                <a:cubicBezTo>
                  <a:pt x="606926" y="3446379"/>
                  <a:pt x="1802063" y="3451727"/>
                  <a:pt x="2454442" y="3545306"/>
                </a:cubicBezTo>
                <a:cubicBezTo>
                  <a:pt x="3106821" y="3638885"/>
                  <a:pt x="4165600" y="3636211"/>
                  <a:pt x="4283242" y="3785937"/>
                </a:cubicBezTo>
                <a:cubicBezTo>
                  <a:pt x="4400884" y="3935663"/>
                  <a:pt x="2823411" y="4267200"/>
                  <a:pt x="3160295" y="4443663"/>
                </a:cubicBezTo>
                <a:cubicBezTo>
                  <a:pt x="3497179" y="4620126"/>
                  <a:pt x="5721684" y="4761832"/>
                  <a:pt x="6304547" y="4844716"/>
                </a:cubicBezTo>
                <a:cubicBezTo>
                  <a:pt x="6887410" y="4927600"/>
                  <a:pt x="6772442" y="4934284"/>
                  <a:pt x="6657474" y="4940969"/>
                </a:cubicBez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usinesscard, vector graphics, envelope&#10;&#10;Description automatically generated">
            <a:extLst>
              <a:ext uri="{FF2B5EF4-FFF2-40B4-BE49-F238E27FC236}">
                <a16:creationId xmlns:a16="http://schemas.microsoft.com/office/drawing/2014/main" id="{EFF7118F-D238-7647-8EA2-FF5A4FC830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45832" y="5492303"/>
            <a:ext cx="1837620" cy="1118786"/>
          </a:xfrm>
          <a:prstGeom prst="rect">
            <a:avLst/>
          </a:prstGeom>
        </p:spPr>
      </p:pic>
      <p:sp>
        <p:nvSpPr>
          <p:cNvPr id="18" name="Oval 17">
            <a:extLst>
              <a:ext uri="{FF2B5EF4-FFF2-40B4-BE49-F238E27FC236}">
                <a16:creationId xmlns:a16="http://schemas.microsoft.com/office/drawing/2014/main" id="{C1F3FFC9-E02E-3147-8B8C-7D0A7C0C9953}"/>
              </a:ext>
            </a:extLst>
          </p:cNvPr>
          <p:cNvSpPr/>
          <p:nvPr/>
        </p:nvSpPr>
        <p:spPr>
          <a:xfrm>
            <a:off x="6983856" y="3794846"/>
            <a:ext cx="2139723" cy="2139723"/>
          </a:xfrm>
          <a:prstGeom prst="ellipse">
            <a:avLst/>
          </a:prstGeom>
          <a:solidFill>
            <a:schemeClr val="bg2"/>
          </a:solidFill>
          <a:ln w="31750">
            <a:solidFill>
              <a:srgbClr val="006992">
                <a:alpha val="8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45F70C-A6EF-914F-B7F4-BEE66325AC83}"/>
              </a:ext>
            </a:extLst>
          </p:cNvPr>
          <p:cNvSpPr/>
          <p:nvPr/>
        </p:nvSpPr>
        <p:spPr>
          <a:xfrm>
            <a:off x="9464841" y="2144197"/>
            <a:ext cx="2139723" cy="2139723"/>
          </a:xfrm>
          <a:prstGeom prst="ellipse">
            <a:avLst/>
          </a:prstGeom>
          <a:solidFill>
            <a:schemeClr val="bg2"/>
          </a:solidFill>
          <a:ln w="31750">
            <a:solidFill>
              <a:srgbClr val="006992">
                <a:alpha val="8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F8D53C1-6EFB-2D4E-BA80-9A9F2FCD68BC}"/>
              </a:ext>
            </a:extLst>
          </p:cNvPr>
          <p:cNvSpPr txBox="1"/>
          <p:nvPr/>
        </p:nvSpPr>
        <p:spPr>
          <a:xfrm>
            <a:off x="433137" y="1909011"/>
            <a:ext cx="5229726" cy="707886"/>
          </a:xfrm>
          <a:prstGeom prst="rect">
            <a:avLst/>
          </a:prstGeom>
          <a:noFill/>
        </p:spPr>
        <p:txBody>
          <a:bodyPr wrap="square" rtlCol="0">
            <a:spAutoFit/>
          </a:bodyPr>
          <a:lstStyle/>
          <a:p>
            <a:r>
              <a:rPr lang="en-US" sz="4000" b="1" dirty="0">
                <a:solidFill>
                  <a:schemeClr val="tx2"/>
                </a:solidFill>
              </a:rPr>
              <a:t>Why Graphics matters</a:t>
            </a:r>
          </a:p>
        </p:txBody>
      </p:sp>
      <p:sp>
        <p:nvSpPr>
          <p:cNvPr id="15" name="Oval 14">
            <a:extLst>
              <a:ext uri="{FF2B5EF4-FFF2-40B4-BE49-F238E27FC236}">
                <a16:creationId xmlns:a16="http://schemas.microsoft.com/office/drawing/2014/main" id="{0868093E-2FEF-F440-B14F-0739A841BAAB}"/>
              </a:ext>
            </a:extLst>
          </p:cNvPr>
          <p:cNvSpPr/>
          <p:nvPr/>
        </p:nvSpPr>
        <p:spPr>
          <a:xfrm>
            <a:off x="6400803" y="747858"/>
            <a:ext cx="2139723" cy="2139723"/>
          </a:xfrm>
          <a:prstGeom prst="ellipse">
            <a:avLst/>
          </a:prstGeom>
          <a:solidFill>
            <a:schemeClr val="bg2"/>
          </a:solidFill>
          <a:ln w="31750">
            <a:solidFill>
              <a:srgbClr val="006992">
                <a:alpha val="8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B18C8AE-AB4D-044D-99D4-7328ABAFD045}"/>
              </a:ext>
            </a:extLst>
          </p:cNvPr>
          <p:cNvSpPr txBox="1"/>
          <p:nvPr/>
        </p:nvSpPr>
        <p:spPr>
          <a:xfrm>
            <a:off x="433138" y="2887581"/>
            <a:ext cx="4716378" cy="2308324"/>
          </a:xfrm>
          <a:prstGeom prst="rect">
            <a:avLst/>
          </a:prstGeom>
          <a:noFill/>
        </p:spPr>
        <p:txBody>
          <a:bodyPr wrap="square" rtlCol="0">
            <a:spAutoFit/>
          </a:bodyPr>
          <a:lstStyle/>
          <a:p>
            <a:r>
              <a:rPr lang="en-GB" sz="2400" b="1" dirty="0">
                <a:solidFill>
                  <a:schemeClr val="accent2"/>
                </a:solidFill>
              </a:rPr>
              <a:t>Have you ever considered where studying Graphics can take you? </a:t>
            </a:r>
          </a:p>
          <a:p>
            <a:endParaRPr lang="en-GB" sz="2400" dirty="0">
              <a:solidFill>
                <a:schemeClr val="accent2"/>
              </a:solidFill>
            </a:endParaRPr>
          </a:p>
          <a:p>
            <a:r>
              <a:rPr lang="en-GB" dirty="0">
                <a:solidFill>
                  <a:schemeClr val="tx2"/>
                </a:solidFill>
              </a:rPr>
              <a:t>Today, we’ll be exploring some of </a:t>
            </a:r>
            <a:br>
              <a:rPr lang="en-GB" dirty="0">
                <a:solidFill>
                  <a:schemeClr val="tx2"/>
                </a:solidFill>
              </a:rPr>
            </a:br>
            <a:r>
              <a:rPr lang="en-GB" dirty="0">
                <a:solidFill>
                  <a:schemeClr val="tx2"/>
                </a:solidFill>
              </a:rPr>
              <a:t>the career opportunities that are available to you, as well as the various pathways you can take to get there.</a:t>
            </a:r>
          </a:p>
        </p:txBody>
      </p:sp>
      <p:sp>
        <p:nvSpPr>
          <p:cNvPr id="12" name="TextBox 11">
            <a:extLst>
              <a:ext uri="{FF2B5EF4-FFF2-40B4-BE49-F238E27FC236}">
                <a16:creationId xmlns:a16="http://schemas.microsoft.com/office/drawing/2014/main" id="{3B1D3107-603E-E049-BAE5-298DAE7B5F39}"/>
              </a:ext>
            </a:extLst>
          </p:cNvPr>
          <p:cNvSpPr txBox="1"/>
          <p:nvPr/>
        </p:nvSpPr>
        <p:spPr>
          <a:xfrm>
            <a:off x="6684603" y="1217555"/>
            <a:ext cx="1604207" cy="1323439"/>
          </a:xfrm>
          <a:prstGeom prst="rect">
            <a:avLst/>
          </a:prstGeom>
          <a:noFill/>
        </p:spPr>
        <p:txBody>
          <a:bodyPr wrap="square" rtlCol="0">
            <a:spAutoFit/>
          </a:bodyPr>
          <a:lstStyle/>
          <a:p>
            <a:pPr algn="ctr"/>
            <a:r>
              <a:rPr lang="en-GB" sz="2000" dirty="0">
                <a:solidFill>
                  <a:srgbClr val="006992"/>
                </a:solidFill>
              </a:rPr>
              <a:t>What careers can you think of that use Graphics?</a:t>
            </a:r>
            <a:endParaRPr lang="en-GB" sz="2000" dirty="0">
              <a:solidFill>
                <a:srgbClr val="006992"/>
              </a:solidFill>
              <a:highlight>
                <a:srgbClr val="FFFF00"/>
              </a:highlight>
            </a:endParaRPr>
          </a:p>
        </p:txBody>
      </p:sp>
      <p:sp>
        <p:nvSpPr>
          <p:cNvPr id="13" name="TextBox 12">
            <a:extLst>
              <a:ext uri="{FF2B5EF4-FFF2-40B4-BE49-F238E27FC236}">
                <a16:creationId xmlns:a16="http://schemas.microsoft.com/office/drawing/2014/main" id="{FA017D27-D9A4-CC45-837B-6F9FCB08C98F}"/>
              </a:ext>
            </a:extLst>
          </p:cNvPr>
          <p:cNvSpPr txBox="1"/>
          <p:nvPr/>
        </p:nvSpPr>
        <p:spPr>
          <a:xfrm>
            <a:off x="9604259" y="2478660"/>
            <a:ext cx="1892970" cy="1631216"/>
          </a:xfrm>
          <a:prstGeom prst="rect">
            <a:avLst/>
          </a:prstGeom>
          <a:noFill/>
        </p:spPr>
        <p:txBody>
          <a:bodyPr wrap="square" rtlCol="0">
            <a:spAutoFit/>
          </a:bodyPr>
          <a:lstStyle/>
          <a:p>
            <a:pPr algn="ctr"/>
            <a:r>
              <a:rPr lang="en-GB" sz="2000" dirty="0">
                <a:solidFill>
                  <a:srgbClr val="006992"/>
                </a:solidFill>
              </a:rPr>
              <a:t>What do you think these roles involve (daily task, etc.)?</a:t>
            </a:r>
          </a:p>
        </p:txBody>
      </p:sp>
      <p:sp>
        <p:nvSpPr>
          <p:cNvPr id="14" name="TextBox 13">
            <a:extLst>
              <a:ext uri="{FF2B5EF4-FFF2-40B4-BE49-F238E27FC236}">
                <a16:creationId xmlns:a16="http://schemas.microsoft.com/office/drawing/2014/main" id="{EE0731BF-E927-0F49-8D6A-5FFE800D1813}"/>
              </a:ext>
            </a:extLst>
          </p:cNvPr>
          <p:cNvSpPr txBox="1"/>
          <p:nvPr/>
        </p:nvSpPr>
        <p:spPr>
          <a:xfrm>
            <a:off x="7187443" y="4235071"/>
            <a:ext cx="1764632" cy="1323439"/>
          </a:xfrm>
          <a:prstGeom prst="rect">
            <a:avLst/>
          </a:prstGeom>
          <a:noFill/>
        </p:spPr>
        <p:txBody>
          <a:bodyPr wrap="square" rtlCol="0">
            <a:spAutoFit/>
          </a:bodyPr>
          <a:lstStyle/>
          <a:p>
            <a:pPr algn="ctr"/>
            <a:r>
              <a:rPr lang="en-GB" sz="2000" dirty="0">
                <a:solidFill>
                  <a:srgbClr val="006992"/>
                </a:solidFill>
              </a:rPr>
              <a:t>What skills do you think you might need for these roles?</a:t>
            </a:r>
          </a:p>
        </p:txBody>
      </p:sp>
    </p:spTree>
    <p:extLst>
      <p:ext uri="{BB962C8B-B14F-4D97-AF65-F5344CB8AC3E}">
        <p14:creationId xmlns:p14="http://schemas.microsoft.com/office/powerpoint/2010/main" val="176206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83319F3B-B0A4-9345-897B-772965BF956A}"/>
              </a:ext>
            </a:extLst>
          </p:cNvPr>
          <p:cNvSpPr/>
          <p:nvPr/>
        </p:nvSpPr>
        <p:spPr>
          <a:xfrm>
            <a:off x="3943220" y="-92765"/>
            <a:ext cx="10440716" cy="6525649"/>
          </a:xfrm>
          <a:custGeom>
            <a:avLst/>
            <a:gdLst>
              <a:gd name="connsiteX0" fmla="*/ 596696 w 10440716"/>
              <a:gd name="connsiteY0" fmla="*/ 0 h 6285510"/>
              <a:gd name="connsiteX1" fmla="*/ 3548443 w 10440716"/>
              <a:gd name="connsiteY1" fmla="*/ 1219200 h 6285510"/>
              <a:gd name="connsiteX2" fmla="*/ 8633791 w 10440716"/>
              <a:gd name="connsiteY2" fmla="*/ 1604211 h 6285510"/>
              <a:gd name="connsiteX3" fmla="*/ 6532275 w 10440716"/>
              <a:gd name="connsiteY3" fmla="*/ 3112169 h 6285510"/>
              <a:gd name="connsiteX4" fmla="*/ 67306 w 10440716"/>
              <a:gd name="connsiteY4" fmla="*/ 4908885 h 6285510"/>
              <a:gd name="connsiteX5" fmla="*/ 3532401 w 10440716"/>
              <a:gd name="connsiteY5" fmla="*/ 6015790 h 6285510"/>
              <a:gd name="connsiteX6" fmla="*/ 9467980 w 10440716"/>
              <a:gd name="connsiteY6" fmla="*/ 6256422 h 6285510"/>
              <a:gd name="connsiteX7" fmla="*/ 10366338 w 10440716"/>
              <a:gd name="connsiteY7" fmla="*/ 6272464 h 628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0716" h="6285510">
                <a:moveTo>
                  <a:pt x="596696" y="0"/>
                </a:moveTo>
                <a:cubicBezTo>
                  <a:pt x="1402811" y="475916"/>
                  <a:pt x="2208927" y="951832"/>
                  <a:pt x="3548443" y="1219200"/>
                </a:cubicBezTo>
                <a:cubicBezTo>
                  <a:pt x="4887959" y="1486568"/>
                  <a:pt x="8136486" y="1288716"/>
                  <a:pt x="8633791" y="1604211"/>
                </a:cubicBezTo>
                <a:cubicBezTo>
                  <a:pt x="9131096" y="1919706"/>
                  <a:pt x="7960023" y="2561390"/>
                  <a:pt x="6532275" y="3112169"/>
                </a:cubicBezTo>
                <a:cubicBezTo>
                  <a:pt x="5104527" y="3662948"/>
                  <a:pt x="567285" y="4424948"/>
                  <a:pt x="67306" y="4908885"/>
                </a:cubicBezTo>
                <a:cubicBezTo>
                  <a:pt x="-432673" y="5392822"/>
                  <a:pt x="1965622" y="5791201"/>
                  <a:pt x="3532401" y="6015790"/>
                </a:cubicBezTo>
                <a:cubicBezTo>
                  <a:pt x="5099180" y="6240379"/>
                  <a:pt x="8328991" y="6213643"/>
                  <a:pt x="9467980" y="6256422"/>
                </a:cubicBezTo>
                <a:cubicBezTo>
                  <a:pt x="10606970" y="6299201"/>
                  <a:pt x="10486654" y="6285832"/>
                  <a:pt x="10366338" y="6272464"/>
                </a:cubicBez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working on a computer&#10;&#10;Description automatically generated with low confidence">
            <a:extLst>
              <a:ext uri="{FF2B5EF4-FFF2-40B4-BE49-F238E27FC236}">
                <a16:creationId xmlns:a16="http://schemas.microsoft.com/office/drawing/2014/main" id="{C309872E-A50A-CD4C-B3CD-CA88415CEC6E}"/>
              </a:ext>
            </a:extLst>
          </p:cNvPr>
          <p:cNvPicPr>
            <a:picLocks noChangeAspect="1"/>
          </p:cNvPicPr>
          <p:nvPr/>
        </p:nvPicPr>
        <p:blipFill rotWithShape="1">
          <a:blip r:embed="rId3">
            <a:extLst>
              <a:ext uri="{28A0092B-C50C-407E-A947-70E740481C1C}">
                <a14:useLocalDpi xmlns:a14="http://schemas.microsoft.com/office/drawing/2010/main" val="0"/>
              </a:ext>
            </a:extLst>
          </a:blip>
          <a:srcRect l="15086" r="17373"/>
          <a:stretch/>
        </p:blipFill>
        <p:spPr>
          <a:xfrm>
            <a:off x="6950305" y="4079655"/>
            <a:ext cx="2415619" cy="2385099"/>
          </a:xfrm>
          <a:prstGeom prst="ellipse">
            <a:avLst/>
          </a:prstGeom>
        </p:spPr>
      </p:pic>
      <p:pic>
        <p:nvPicPr>
          <p:cNvPr id="9" name="Picture 8" descr="A group of people sitting around a table&#10;&#10;Description automatically generated with medium confidence">
            <a:extLst>
              <a:ext uri="{FF2B5EF4-FFF2-40B4-BE49-F238E27FC236}">
                <a16:creationId xmlns:a16="http://schemas.microsoft.com/office/drawing/2014/main" id="{4CE3EB30-70CB-1C4C-90B1-F7DC73C906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18"/>
          <a:stretch/>
        </p:blipFill>
        <p:spPr>
          <a:xfrm>
            <a:off x="3928162" y="2169007"/>
            <a:ext cx="2518297" cy="2497849"/>
          </a:xfrm>
          <a:prstGeom prst="ellipse">
            <a:avLst/>
          </a:prstGeom>
        </p:spPr>
      </p:pic>
      <p:pic>
        <p:nvPicPr>
          <p:cNvPr id="7" name="Picture 6" descr="A person sitting at a desk&#10;&#10;Description automatically generated with low confidence">
            <a:extLst>
              <a:ext uri="{FF2B5EF4-FFF2-40B4-BE49-F238E27FC236}">
                <a16:creationId xmlns:a16="http://schemas.microsoft.com/office/drawing/2014/main" id="{C0E602B2-46DE-F946-B01B-F8F52D0523A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6438" y="59966"/>
            <a:ext cx="2507880" cy="2497849"/>
          </a:xfrm>
          <a:prstGeom prst="ellipse">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433136" y="1909010"/>
            <a:ext cx="2995863" cy="1323439"/>
          </a:xfrm>
          <a:prstGeom prst="rect">
            <a:avLst/>
          </a:prstGeom>
          <a:noFill/>
        </p:spPr>
        <p:txBody>
          <a:bodyPr wrap="square" rtlCol="0">
            <a:spAutoFit/>
          </a:bodyPr>
          <a:lstStyle/>
          <a:p>
            <a:r>
              <a:rPr lang="en-US" sz="4000" b="1" dirty="0">
                <a:solidFill>
                  <a:schemeClr val="tx2"/>
                </a:solidFill>
              </a:rPr>
              <a:t>Explore a career as a…</a:t>
            </a:r>
          </a:p>
        </p:txBody>
      </p:sp>
      <p:sp>
        <p:nvSpPr>
          <p:cNvPr id="3" name="TextBox 2">
            <a:extLst>
              <a:ext uri="{FF2B5EF4-FFF2-40B4-BE49-F238E27FC236}">
                <a16:creationId xmlns:a16="http://schemas.microsoft.com/office/drawing/2014/main" id="{E58D066B-A5D4-5640-87D3-A10DB6059739}"/>
              </a:ext>
            </a:extLst>
          </p:cNvPr>
          <p:cNvSpPr txBox="1"/>
          <p:nvPr/>
        </p:nvSpPr>
        <p:spPr>
          <a:xfrm>
            <a:off x="433135" y="3429000"/>
            <a:ext cx="2646933" cy="1569660"/>
          </a:xfrm>
          <a:prstGeom prst="rect">
            <a:avLst/>
          </a:prstGeom>
          <a:noFill/>
        </p:spPr>
        <p:txBody>
          <a:bodyPr wrap="square" rtlCol="0">
            <a:spAutoFit/>
          </a:bodyPr>
          <a:lstStyle/>
          <a:p>
            <a:r>
              <a:rPr lang="en-GB" sz="2400" b="1" dirty="0">
                <a:solidFill>
                  <a:srgbClr val="006992"/>
                </a:solidFill>
              </a:rPr>
              <a:t>Here are some example roles and careers linked to </a:t>
            </a:r>
            <a:r>
              <a:rPr lang="en-GB" sz="2400" b="1" dirty="0">
                <a:solidFill>
                  <a:srgbClr val="006992"/>
                </a:solidFill>
                <a:hlinkClick r:id="rId6">
                  <a:extLst>
                    <a:ext uri="{A12FA001-AC4F-418D-AE19-62706E023703}">
                      <ahyp:hlinkClr xmlns:ahyp="http://schemas.microsoft.com/office/drawing/2018/hyperlinkcolor" val="tx"/>
                    </a:ext>
                  </a:extLst>
                </a:hlinkClick>
              </a:rPr>
              <a:t>Graphics</a:t>
            </a:r>
            <a:endParaRPr lang="en-GB" sz="2400" b="1" dirty="0">
              <a:solidFill>
                <a:srgbClr val="006992"/>
              </a:solidFill>
              <a:highlight>
                <a:srgbClr val="FFFF00"/>
              </a:highlight>
            </a:endParaRPr>
          </a:p>
        </p:txBody>
      </p:sp>
      <p:sp>
        <p:nvSpPr>
          <p:cNvPr id="4" name="TextBox 3">
            <a:extLst>
              <a:ext uri="{FF2B5EF4-FFF2-40B4-BE49-F238E27FC236}">
                <a16:creationId xmlns:a16="http://schemas.microsoft.com/office/drawing/2014/main" id="{8B4F4AD7-F118-2F4F-AB9E-A5FBD6F97090}"/>
              </a:ext>
            </a:extLst>
          </p:cNvPr>
          <p:cNvSpPr txBox="1"/>
          <p:nvPr/>
        </p:nvSpPr>
        <p:spPr>
          <a:xfrm>
            <a:off x="9371346" y="1379336"/>
            <a:ext cx="2495255" cy="457672"/>
          </a:xfrm>
          <a:prstGeom prst="rect">
            <a:avLst/>
          </a:prstGeom>
          <a:noFill/>
        </p:spPr>
        <p:txBody>
          <a:bodyPr wrap="square" rtlCol="0">
            <a:spAutoFit/>
          </a:bodyPr>
          <a:lstStyle/>
          <a:p>
            <a:r>
              <a:rPr lang="en-GB" sz="2400" dirty="0">
                <a:solidFill>
                  <a:srgbClr val="006992"/>
                </a:solidFill>
              </a:rPr>
              <a:t>Graphic Designer </a:t>
            </a:r>
          </a:p>
        </p:txBody>
      </p:sp>
      <p:sp>
        <p:nvSpPr>
          <p:cNvPr id="5" name="Rectangle 4">
            <a:extLst>
              <a:ext uri="{FF2B5EF4-FFF2-40B4-BE49-F238E27FC236}">
                <a16:creationId xmlns:a16="http://schemas.microsoft.com/office/drawing/2014/main" id="{E7C53E0D-77AE-3C4D-AFFC-F7353BF321C3}"/>
              </a:ext>
            </a:extLst>
          </p:cNvPr>
          <p:cNvSpPr/>
          <p:nvPr/>
        </p:nvSpPr>
        <p:spPr>
          <a:xfrm>
            <a:off x="9406618" y="1827659"/>
            <a:ext cx="1919436" cy="369332"/>
          </a:xfrm>
          <a:prstGeom prst="rect">
            <a:avLst/>
          </a:prstGeom>
        </p:spPr>
        <p:txBody>
          <a:bodyPr wrap="none">
            <a:spAutoFit/>
          </a:bodyPr>
          <a:lstStyle/>
          <a:p>
            <a:r>
              <a:rPr lang="en-GB" dirty="0">
                <a:solidFill>
                  <a:schemeClr val="accent2"/>
                </a:solidFill>
                <a:hlinkClick r:id="rId7"/>
              </a:rPr>
              <a:t>BBC Bitesize Video</a:t>
            </a:r>
            <a:endParaRPr lang="en-US" dirty="0">
              <a:solidFill>
                <a:schemeClr val="accent2"/>
              </a:solidFill>
            </a:endParaRPr>
          </a:p>
        </p:txBody>
      </p:sp>
      <p:sp>
        <p:nvSpPr>
          <p:cNvPr id="16" name="TextBox 15">
            <a:extLst>
              <a:ext uri="{FF2B5EF4-FFF2-40B4-BE49-F238E27FC236}">
                <a16:creationId xmlns:a16="http://schemas.microsoft.com/office/drawing/2014/main" id="{F7DC94C9-F05E-334B-9F0B-08C6EA5EFF76}"/>
              </a:ext>
            </a:extLst>
          </p:cNvPr>
          <p:cNvSpPr txBox="1"/>
          <p:nvPr/>
        </p:nvSpPr>
        <p:spPr>
          <a:xfrm>
            <a:off x="9444318" y="4536995"/>
            <a:ext cx="2762782" cy="461665"/>
          </a:xfrm>
          <a:prstGeom prst="rect">
            <a:avLst/>
          </a:prstGeom>
          <a:noFill/>
        </p:spPr>
        <p:txBody>
          <a:bodyPr wrap="square" rtlCol="0">
            <a:spAutoFit/>
          </a:bodyPr>
          <a:lstStyle/>
          <a:p>
            <a:r>
              <a:rPr lang="en-GB" sz="2400" dirty="0">
                <a:solidFill>
                  <a:srgbClr val="006992"/>
                </a:solidFill>
              </a:rPr>
              <a:t>Web Designer  </a:t>
            </a:r>
          </a:p>
        </p:txBody>
      </p:sp>
      <p:sp>
        <p:nvSpPr>
          <p:cNvPr id="18" name="Rectangle 17">
            <a:extLst>
              <a:ext uri="{FF2B5EF4-FFF2-40B4-BE49-F238E27FC236}">
                <a16:creationId xmlns:a16="http://schemas.microsoft.com/office/drawing/2014/main" id="{8CB1387A-B77C-6240-9518-8C45A9E66B9E}"/>
              </a:ext>
            </a:extLst>
          </p:cNvPr>
          <p:cNvSpPr/>
          <p:nvPr/>
        </p:nvSpPr>
        <p:spPr>
          <a:xfrm>
            <a:off x="6446459" y="2967088"/>
            <a:ext cx="2641757" cy="369332"/>
          </a:xfrm>
          <a:prstGeom prst="rect">
            <a:avLst/>
          </a:prstGeom>
        </p:spPr>
        <p:txBody>
          <a:bodyPr wrap="square">
            <a:spAutoFit/>
          </a:bodyPr>
          <a:lstStyle/>
          <a:p>
            <a:r>
              <a:rPr lang="en-GB" dirty="0">
                <a:solidFill>
                  <a:schemeClr val="accent2"/>
                </a:solidFill>
                <a:hlinkClick r:id="rId8"/>
              </a:rPr>
              <a:t>BBC Bitesize case study</a:t>
            </a:r>
            <a:endParaRPr lang="en-GB" dirty="0">
              <a:solidFill>
                <a:schemeClr val="accent2"/>
              </a:solidFill>
            </a:endParaRPr>
          </a:p>
        </p:txBody>
      </p:sp>
      <p:pic>
        <p:nvPicPr>
          <p:cNvPr id="15" name="Picture 14" descr="Chart, pie chart&#10;&#10;Description automatically generated">
            <a:extLst>
              <a:ext uri="{FF2B5EF4-FFF2-40B4-BE49-F238E27FC236}">
                <a16:creationId xmlns:a16="http://schemas.microsoft.com/office/drawing/2014/main" id="{2D7E8A62-2D1D-EC4D-B809-D17BAB4820E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25529" y="2065095"/>
            <a:ext cx="1045817" cy="636718"/>
          </a:xfrm>
          <a:prstGeom prst="rect">
            <a:avLst/>
          </a:prstGeom>
        </p:spPr>
      </p:pic>
      <p:pic>
        <p:nvPicPr>
          <p:cNvPr id="17" name="Picture 16" descr="Chart, pie chart&#10;&#10;Description automatically generated">
            <a:extLst>
              <a:ext uri="{FF2B5EF4-FFF2-40B4-BE49-F238E27FC236}">
                <a16:creationId xmlns:a16="http://schemas.microsoft.com/office/drawing/2014/main" id="{7027FD42-06C7-B84A-B037-D61C4F136B2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87310" y="4275811"/>
            <a:ext cx="1045817" cy="636718"/>
          </a:xfrm>
          <a:prstGeom prst="rect">
            <a:avLst/>
          </a:prstGeom>
        </p:spPr>
      </p:pic>
      <p:sp>
        <p:nvSpPr>
          <p:cNvPr id="19" name="Rectangle 18">
            <a:extLst>
              <a:ext uri="{FF2B5EF4-FFF2-40B4-BE49-F238E27FC236}">
                <a16:creationId xmlns:a16="http://schemas.microsoft.com/office/drawing/2014/main" id="{265903C5-F75B-DC4C-A88E-211186413456}"/>
              </a:ext>
            </a:extLst>
          </p:cNvPr>
          <p:cNvSpPr/>
          <p:nvPr/>
        </p:nvSpPr>
        <p:spPr>
          <a:xfrm>
            <a:off x="6438826" y="3400161"/>
            <a:ext cx="2641757" cy="369332"/>
          </a:xfrm>
          <a:prstGeom prst="rect">
            <a:avLst/>
          </a:prstGeom>
        </p:spPr>
        <p:txBody>
          <a:bodyPr wrap="square">
            <a:spAutoFit/>
          </a:bodyPr>
          <a:lstStyle/>
          <a:p>
            <a:r>
              <a:rPr lang="en-GB" dirty="0">
                <a:solidFill>
                  <a:schemeClr val="accent2"/>
                </a:solidFill>
                <a:hlinkClick r:id="rId10"/>
              </a:rPr>
              <a:t>BBC Bitesize case study</a:t>
            </a:r>
            <a:endParaRPr lang="en-GB" dirty="0">
              <a:solidFill>
                <a:schemeClr val="accent2"/>
              </a:solidFill>
            </a:endParaRPr>
          </a:p>
        </p:txBody>
      </p:sp>
      <p:sp>
        <p:nvSpPr>
          <p:cNvPr id="20" name="TextBox 19">
            <a:extLst>
              <a:ext uri="{FF2B5EF4-FFF2-40B4-BE49-F238E27FC236}">
                <a16:creationId xmlns:a16="http://schemas.microsoft.com/office/drawing/2014/main" id="{C1A8A141-5066-7247-AA4A-47C0A5F4AB79}"/>
              </a:ext>
            </a:extLst>
          </p:cNvPr>
          <p:cNvSpPr txBox="1"/>
          <p:nvPr/>
        </p:nvSpPr>
        <p:spPr>
          <a:xfrm>
            <a:off x="6422217" y="2536940"/>
            <a:ext cx="2762782" cy="461665"/>
          </a:xfrm>
          <a:prstGeom prst="rect">
            <a:avLst/>
          </a:prstGeom>
          <a:noFill/>
        </p:spPr>
        <p:txBody>
          <a:bodyPr wrap="square" rtlCol="0">
            <a:spAutoFit/>
          </a:bodyPr>
          <a:lstStyle/>
          <a:p>
            <a:r>
              <a:rPr lang="en-GB" sz="2400" dirty="0">
                <a:solidFill>
                  <a:srgbClr val="006992"/>
                </a:solidFill>
              </a:rPr>
              <a:t>Creative </a:t>
            </a:r>
          </a:p>
        </p:txBody>
      </p:sp>
      <p:sp>
        <p:nvSpPr>
          <p:cNvPr id="23" name="TextBox 22">
            <a:extLst>
              <a:ext uri="{FF2B5EF4-FFF2-40B4-BE49-F238E27FC236}">
                <a16:creationId xmlns:a16="http://schemas.microsoft.com/office/drawing/2014/main" id="{941CB98E-C974-CB49-9BC3-8F013E204E97}"/>
              </a:ext>
            </a:extLst>
          </p:cNvPr>
          <p:cNvSpPr txBox="1"/>
          <p:nvPr/>
        </p:nvSpPr>
        <p:spPr>
          <a:xfrm>
            <a:off x="9516198" y="4998660"/>
            <a:ext cx="1507144" cy="369332"/>
          </a:xfrm>
          <a:prstGeom prst="rect">
            <a:avLst/>
          </a:prstGeom>
          <a:noFill/>
        </p:spPr>
        <p:txBody>
          <a:bodyPr wrap="none" rtlCol="0">
            <a:spAutoFit/>
          </a:bodyPr>
          <a:lstStyle/>
          <a:p>
            <a:r>
              <a:rPr lang="en-GB" dirty="0" err="1">
                <a:solidFill>
                  <a:schemeClr val="accent2"/>
                </a:solidFill>
                <a:hlinkClick r:id="rId11"/>
              </a:rPr>
              <a:t>iCould</a:t>
            </a:r>
            <a:r>
              <a:rPr lang="en-GB" dirty="0">
                <a:solidFill>
                  <a:schemeClr val="accent2"/>
                </a:solidFill>
                <a:hlinkClick r:id="rId11"/>
              </a:rPr>
              <a:t> stories </a:t>
            </a:r>
            <a:endParaRPr lang="en-US" dirty="0">
              <a:solidFill>
                <a:schemeClr val="accent2"/>
              </a:solidFill>
            </a:endParaRPr>
          </a:p>
        </p:txBody>
      </p:sp>
      <p:pic>
        <p:nvPicPr>
          <p:cNvPr id="22" name="Picture 21" descr="Chart, pie chart&#10;&#10;Description automatically generated">
            <a:extLst>
              <a:ext uri="{FF2B5EF4-FFF2-40B4-BE49-F238E27FC236}">
                <a16:creationId xmlns:a16="http://schemas.microsoft.com/office/drawing/2014/main" id="{DE3F9ED4-AE91-394B-87C5-8DF4CCBE3A8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25738" y="6022806"/>
            <a:ext cx="1045817" cy="636718"/>
          </a:xfrm>
          <a:prstGeom prst="rect">
            <a:avLst/>
          </a:prstGeom>
        </p:spPr>
      </p:pic>
    </p:spTree>
    <p:extLst>
      <p:ext uri="{BB962C8B-B14F-4D97-AF65-F5344CB8AC3E}">
        <p14:creationId xmlns:p14="http://schemas.microsoft.com/office/powerpoint/2010/main" val="327389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square&#10;&#10;Description automatically generated">
            <a:extLst>
              <a:ext uri="{FF2B5EF4-FFF2-40B4-BE49-F238E27FC236}">
                <a16:creationId xmlns:a16="http://schemas.microsoft.com/office/drawing/2014/main" id="{E3E359A7-E361-2D4B-A357-D189CD8128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6032" y="3675380"/>
            <a:ext cx="3858809" cy="2792655"/>
          </a:xfrm>
          <a:prstGeom prst="rect">
            <a:avLst/>
          </a:prstGeom>
        </p:spPr>
      </p:pic>
      <p:pic>
        <p:nvPicPr>
          <p:cNvPr id="13" name="Picture 12" descr="Shape, square&#10;&#10;Description automatically generated">
            <a:extLst>
              <a:ext uri="{FF2B5EF4-FFF2-40B4-BE49-F238E27FC236}">
                <a16:creationId xmlns:a16="http://schemas.microsoft.com/office/drawing/2014/main" id="{0AEAE0F0-D9A4-8C49-9A56-051A0E149A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8223" y="3675380"/>
            <a:ext cx="3858809" cy="2792655"/>
          </a:xfrm>
          <a:prstGeom prst="rect">
            <a:avLst/>
          </a:prstGeom>
        </p:spPr>
      </p:pic>
      <p:sp>
        <p:nvSpPr>
          <p:cNvPr id="12" name="Freeform 11">
            <a:extLst>
              <a:ext uri="{FF2B5EF4-FFF2-40B4-BE49-F238E27FC236}">
                <a16:creationId xmlns:a16="http://schemas.microsoft.com/office/drawing/2014/main" id="{108BDA52-2342-CA4F-8AE4-5A9FA41036F8}"/>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F7930A-B75A-ED47-B671-F64D82EA86D6}"/>
              </a:ext>
            </a:extLst>
          </p:cNvPr>
          <p:cNvSpPr txBox="1"/>
          <p:nvPr/>
        </p:nvSpPr>
        <p:spPr>
          <a:xfrm>
            <a:off x="433136" y="1909009"/>
            <a:ext cx="6465205" cy="707886"/>
          </a:xfrm>
          <a:prstGeom prst="rect">
            <a:avLst/>
          </a:prstGeom>
          <a:noFill/>
        </p:spPr>
        <p:txBody>
          <a:bodyPr wrap="square" rtlCol="0">
            <a:spAutoFit/>
          </a:bodyPr>
          <a:lstStyle/>
          <a:p>
            <a:r>
              <a:rPr lang="en-US" sz="4000" b="1" dirty="0">
                <a:solidFill>
                  <a:schemeClr val="tx2"/>
                </a:solidFill>
              </a:rPr>
              <a:t>Discover more about the role</a:t>
            </a:r>
          </a:p>
        </p:txBody>
      </p:sp>
      <p:sp>
        <p:nvSpPr>
          <p:cNvPr id="4" name="TextBox 3">
            <a:extLst>
              <a:ext uri="{FF2B5EF4-FFF2-40B4-BE49-F238E27FC236}">
                <a16:creationId xmlns:a16="http://schemas.microsoft.com/office/drawing/2014/main" id="{E6085741-4222-1949-B149-FF751E1EE3B7}"/>
              </a:ext>
            </a:extLst>
          </p:cNvPr>
          <p:cNvSpPr txBox="1"/>
          <p:nvPr/>
        </p:nvSpPr>
        <p:spPr>
          <a:xfrm>
            <a:off x="433136" y="2754892"/>
            <a:ext cx="6643526" cy="646331"/>
          </a:xfrm>
          <a:prstGeom prst="rect">
            <a:avLst/>
          </a:prstGeom>
          <a:noFill/>
        </p:spPr>
        <p:txBody>
          <a:bodyPr wrap="square" rtlCol="0">
            <a:spAutoFit/>
          </a:bodyPr>
          <a:lstStyle/>
          <a:p>
            <a:r>
              <a:rPr lang="en-GB" dirty="0">
                <a:solidFill>
                  <a:schemeClr val="tx2"/>
                </a:solidFill>
              </a:rPr>
              <a:t>Explore careers using </a:t>
            </a:r>
            <a:r>
              <a:rPr lang="en-GB" dirty="0">
                <a:solidFill>
                  <a:schemeClr val="tx2"/>
                </a:solidFill>
                <a:hlinkClick r:id="rId4">
                  <a:extLst>
                    <a:ext uri="{A12FA001-AC4F-418D-AE19-62706E023703}">
                      <ahyp:hlinkClr xmlns:ahyp="http://schemas.microsoft.com/office/drawing/2018/hyperlinkcolor" val="tx"/>
                    </a:ext>
                  </a:extLst>
                </a:hlinkClick>
              </a:rPr>
              <a:t>National Careers Service</a:t>
            </a:r>
            <a:r>
              <a:rPr lang="en-GB" dirty="0">
                <a:solidFill>
                  <a:schemeClr val="tx2"/>
                </a:solidFill>
              </a:rPr>
              <a:t> and find out about what jobs involve and how they are right for you</a:t>
            </a:r>
          </a:p>
        </p:txBody>
      </p:sp>
      <p:sp>
        <p:nvSpPr>
          <p:cNvPr id="5" name="Rectangle 4">
            <a:extLst>
              <a:ext uri="{FF2B5EF4-FFF2-40B4-BE49-F238E27FC236}">
                <a16:creationId xmlns:a16="http://schemas.microsoft.com/office/drawing/2014/main" id="{3EF52478-F4E4-674F-83ED-41A1DFBAAF9D}"/>
              </a:ext>
            </a:extLst>
          </p:cNvPr>
          <p:cNvSpPr/>
          <p:nvPr/>
        </p:nvSpPr>
        <p:spPr>
          <a:xfrm>
            <a:off x="851908" y="3907509"/>
            <a:ext cx="3022759" cy="2154436"/>
          </a:xfrm>
          <a:prstGeom prst="rect">
            <a:avLst/>
          </a:prstGeom>
        </p:spPr>
        <p:txBody>
          <a:bodyPr wrap="square">
            <a:spAutoFit/>
          </a:bodyPr>
          <a:lstStyle/>
          <a:p>
            <a:r>
              <a:rPr lang="en-GB" dirty="0">
                <a:solidFill>
                  <a:schemeClr val="tx2"/>
                </a:solidFill>
              </a:rPr>
              <a:t>Includes: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Average Salary</a:t>
            </a:r>
          </a:p>
          <a:p>
            <a:pPr marL="285750" indent="-285750">
              <a:buFont typeface="Arial" panose="020B0604020202020204" pitchFamily="34" charset="0"/>
              <a:buChar char="•"/>
            </a:pPr>
            <a:r>
              <a:rPr lang="en-GB" dirty="0">
                <a:solidFill>
                  <a:schemeClr val="tx2"/>
                </a:solidFill>
              </a:rPr>
              <a:t>Typical Hours</a:t>
            </a:r>
          </a:p>
          <a:p>
            <a:pPr marL="285750" indent="-285750">
              <a:buFont typeface="Arial" panose="020B0604020202020204" pitchFamily="34" charset="0"/>
              <a:buChar char="•"/>
            </a:pPr>
            <a:r>
              <a:rPr lang="en-GB" dirty="0">
                <a:solidFill>
                  <a:schemeClr val="tx2"/>
                </a:solidFill>
              </a:rPr>
              <a:t>Work patterns</a:t>
            </a:r>
          </a:p>
          <a:p>
            <a:pPr marL="285750" indent="-285750">
              <a:buFont typeface="Arial" panose="020B0604020202020204" pitchFamily="34" charset="0"/>
              <a:buChar char="•"/>
            </a:pPr>
            <a:r>
              <a:rPr lang="en-GB" dirty="0">
                <a:solidFill>
                  <a:schemeClr val="tx2"/>
                </a:solidFill>
              </a:rPr>
              <a:t>Pathways/How to Become</a:t>
            </a:r>
          </a:p>
          <a:p>
            <a:pPr marL="285750" indent="-285750">
              <a:buFont typeface="Arial" panose="020B0604020202020204" pitchFamily="34" charset="0"/>
              <a:buChar char="•"/>
            </a:pPr>
            <a:r>
              <a:rPr lang="en-GB" dirty="0">
                <a:solidFill>
                  <a:schemeClr val="tx2"/>
                </a:solidFill>
              </a:rPr>
              <a:t>Essential Skills</a:t>
            </a:r>
          </a:p>
          <a:p>
            <a:pPr marL="285750" indent="-285750">
              <a:buFont typeface="Arial" panose="020B0604020202020204" pitchFamily="34" charset="0"/>
              <a:buChar char="•"/>
            </a:pPr>
            <a:r>
              <a:rPr lang="en-GB" dirty="0">
                <a:solidFill>
                  <a:schemeClr val="tx2"/>
                </a:solidFill>
              </a:rPr>
              <a:t>Daily Tasks</a:t>
            </a:r>
          </a:p>
        </p:txBody>
      </p:sp>
      <p:pic>
        <p:nvPicPr>
          <p:cNvPr id="6" name="Picture 5">
            <a:extLst>
              <a:ext uri="{FF2B5EF4-FFF2-40B4-BE49-F238E27FC236}">
                <a16:creationId xmlns:a16="http://schemas.microsoft.com/office/drawing/2014/main" id="{5EAA288C-13D7-1643-88DB-D59DCD4DDD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0169" y="2447717"/>
            <a:ext cx="3218829" cy="3451159"/>
          </a:xfrm>
          <a:prstGeom prst="rect">
            <a:avLst/>
          </a:prstGeom>
          <a:ln w="12700">
            <a:solidFill>
              <a:schemeClr val="tx2"/>
            </a:solidFill>
          </a:ln>
        </p:spPr>
      </p:pic>
      <p:sp>
        <p:nvSpPr>
          <p:cNvPr id="8" name="TextBox 7">
            <a:extLst>
              <a:ext uri="{FF2B5EF4-FFF2-40B4-BE49-F238E27FC236}">
                <a16:creationId xmlns:a16="http://schemas.microsoft.com/office/drawing/2014/main" id="{2A463CFE-DA5B-6341-BEAE-A0CCD088C9F2}"/>
              </a:ext>
            </a:extLst>
          </p:cNvPr>
          <p:cNvSpPr txBox="1"/>
          <p:nvPr/>
        </p:nvSpPr>
        <p:spPr>
          <a:xfrm>
            <a:off x="4677561" y="3907509"/>
            <a:ext cx="2552451" cy="1600438"/>
          </a:xfrm>
          <a:prstGeom prst="rect">
            <a:avLst/>
          </a:prstGeom>
          <a:noFill/>
        </p:spPr>
        <p:txBody>
          <a:bodyPr wrap="square" rtlCol="0">
            <a:spAutoFit/>
          </a:bodyPr>
          <a:lstStyle/>
          <a:p>
            <a:r>
              <a:rPr lang="en-GB" dirty="0">
                <a:solidFill>
                  <a:schemeClr val="tx2"/>
                </a:solidFill>
              </a:rPr>
              <a:t>Research Ideas:</a:t>
            </a:r>
          </a:p>
          <a:p>
            <a:r>
              <a:rPr lang="en-GB" sz="800" dirty="0">
                <a:solidFill>
                  <a:schemeClr val="tx2"/>
                </a:solidFill>
              </a:rPr>
              <a:t> </a:t>
            </a:r>
          </a:p>
          <a:p>
            <a:r>
              <a:rPr lang="en-GB" dirty="0">
                <a:solidFill>
                  <a:schemeClr val="tx2"/>
                </a:solidFill>
                <a:hlinkClick r:id="rId6"/>
              </a:rPr>
              <a:t>Graphic Designer </a:t>
            </a:r>
            <a:endParaRPr lang="en-GB" dirty="0">
              <a:solidFill>
                <a:schemeClr val="tx2"/>
              </a:solidFill>
            </a:endParaRPr>
          </a:p>
          <a:p>
            <a:r>
              <a:rPr lang="en-GB" dirty="0">
                <a:solidFill>
                  <a:schemeClr val="tx2"/>
                </a:solidFill>
              </a:rPr>
              <a:t>Junior Creative </a:t>
            </a:r>
          </a:p>
          <a:p>
            <a:r>
              <a:rPr lang="en-GB" dirty="0">
                <a:solidFill>
                  <a:schemeClr val="tx2"/>
                </a:solidFill>
                <a:hlinkClick r:id="rId7"/>
              </a:rPr>
              <a:t>Senior Creative </a:t>
            </a:r>
            <a:endParaRPr lang="en-GB" dirty="0">
              <a:solidFill>
                <a:schemeClr val="tx2"/>
              </a:solidFill>
            </a:endParaRPr>
          </a:p>
          <a:p>
            <a:r>
              <a:rPr lang="en-GB" dirty="0">
                <a:solidFill>
                  <a:schemeClr val="tx2"/>
                </a:solidFill>
                <a:hlinkClick r:id="rId8"/>
              </a:rPr>
              <a:t>Web Designer </a:t>
            </a:r>
            <a:endParaRPr lang="en-GB" dirty="0">
              <a:solidFill>
                <a:schemeClr val="tx2"/>
              </a:solidFill>
            </a:endParaRPr>
          </a:p>
        </p:txBody>
      </p:sp>
      <p:pic>
        <p:nvPicPr>
          <p:cNvPr id="11" name="Picture 10" descr="Chart, pie chart&#10;&#10;Description automatically generated">
            <a:extLst>
              <a:ext uri="{FF2B5EF4-FFF2-40B4-BE49-F238E27FC236}">
                <a16:creationId xmlns:a16="http://schemas.microsoft.com/office/drawing/2014/main" id="{46D8077C-1AC3-4048-B197-922EA751E0A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817183" y="5580516"/>
            <a:ext cx="1045817" cy="636718"/>
          </a:xfrm>
          <a:prstGeom prst="rect">
            <a:avLst/>
          </a:prstGeom>
        </p:spPr>
      </p:pic>
    </p:spTree>
    <p:extLst>
      <p:ext uri="{BB962C8B-B14F-4D97-AF65-F5344CB8AC3E}">
        <p14:creationId xmlns:p14="http://schemas.microsoft.com/office/powerpoint/2010/main" val="43271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07EE075A-7060-0F48-B0F1-F55FF0FF1B85}"/>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 application, chat or text message&#10;&#10;Description automatically generated">
            <a:extLst>
              <a:ext uri="{FF2B5EF4-FFF2-40B4-BE49-F238E27FC236}">
                <a16:creationId xmlns:a16="http://schemas.microsoft.com/office/drawing/2014/main" id="{39D4EC44-A505-8542-B59D-D8F5D131F5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01839" y="2374116"/>
            <a:ext cx="2507185" cy="3579880"/>
          </a:xfrm>
          <a:prstGeom prst="rect">
            <a:avLst/>
          </a:prstGeom>
        </p:spPr>
      </p:pic>
      <p:sp>
        <p:nvSpPr>
          <p:cNvPr id="3" name="TextBox 2">
            <a:extLst>
              <a:ext uri="{FF2B5EF4-FFF2-40B4-BE49-F238E27FC236}">
                <a16:creationId xmlns:a16="http://schemas.microsoft.com/office/drawing/2014/main" id="{73F7930A-B75A-ED47-B671-F64D82EA86D6}"/>
              </a:ext>
            </a:extLst>
          </p:cNvPr>
          <p:cNvSpPr txBox="1"/>
          <p:nvPr/>
        </p:nvSpPr>
        <p:spPr>
          <a:xfrm>
            <a:off x="433136" y="1909009"/>
            <a:ext cx="6465205" cy="707886"/>
          </a:xfrm>
          <a:prstGeom prst="rect">
            <a:avLst/>
          </a:prstGeom>
          <a:noFill/>
        </p:spPr>
        <p:txBody>
          <a:bodyPr wrap="square" rtlCol="0">
            <a:spAutoFit/>
          </a:bodyPr>
          <a:lstStyle/>
          <a:p>
            <a:r>
              <a:rPr lang="en-US" sz="4000" b="1" dirty="0">
                <a:solidFill>
                  <a:schemeClr val="tx2"/>
                </a:solidFill>
              </a:rPr>
              <a:t>Where can Graphics take you</a:t>
            </a:r>
          </a:p>
        </p:txBody>
      </p:sp>
      <p:sp>
        <p:nvSpPr>
          <p:cNvPr id="4" name="TextBox 3">
            <a:extLst>
              <a:ext uri="{FF2B5EF4-FFF2-40B4-BE49-F238E27FC236}">
                <a16:creationId xmlns:a16="http://schemas.microsoft.com/office/drawing/2014/main" id="{E6085741-4222-1949-B149-FF751E1EE3B7}"/>
              </a:ext>
            </a:extLst>
          </p:cNvPr>
          <p:cNvSpPr txBox="1"/>
          <p:nvPr/>
        </p:nvSpPr>
        <p:spPr>
          <a:xfrm>
            <a:off x="433136" y="2635624"/>
            <a:ext cx="2982418" cy="461665"/>
          </a:xfrm>
          <a:prstGeom prst="rect">
            <a:avLst/>
          </a:prstGeom>
          <a:noFill/>
        </p:spPr>
        <p:txBody>
          <a:bodyPr wrap="square" rtlCol="0">
            <a:spAutoFit/>
          </a:bodyPr>
          <a:lstStyle/>
          <a:p>
            <a:r>
              <a:rPr lang="en-GB" sz="2400" b="1" dirty="0">
                <a:solidFill>
                  <a:srgbClr val="006992"/>
                </a:solidFill>
              </a:rPr>
              <a:t>Pathways at 16</a:t>
            </a:r>
          </a:p>
        </p:txBody>
      </p:sp>
      <p:sp>
        <p:nvSpPr>
          <p:cNvPr id="18" name="Rectangle 17">
            <a:extLst>
              <a:ext uri="{FF2B5EF4-FFF2-40B4-BE49-F238E27FC236}">
                <a16:creationId xmlns:a16="http://schemas.microsoft.com/office/drawing/2014/main" id="{3A9E06B0-AA92-9049-89BB-0318DFDA396B}"/>
              </a:ext>
            </a:extLst>
          </p:cNvPr>
          <p:cNvSpPr/>
          <p:nvPr/>
        </p:nvSpPr>
        <p:spPr>
          <a:xfrm>
            <a:off x="465070" y="3429000"/>
            <a:ext cx="3520432" cy="2708434"/>
          </a:xfrm>
          <a:prstGeom prst="rect">
            <a:avLst/>
          </a:prstGeom>
        </p:spPr>
        <p:txBody>
          <a:bodyPr wrap="square">
            <a:spAutoFit/>
          </a:bodyPr>
          <a:lstStyle/>
          <a:p>
            <a:r>
              <a:rPr lang="en-GB" dirty="0">
                <a:solidFill>
                  <a:schemeClr val="tx2"/>
                </a:solidFill>
              </a:rPr>
              <a:t>Example Post 16 Routes </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A-Level Art and Design (Graphics)</a:t>
            </a:r>
            <a:br>
              <a:rPr lang="en-GB" dirty="0">
                <a:solidFill>
                  <a:schemeClr val="tx2"/>
                </a:solidFill>
              </a:rPr>
            </a:br>
            <a:r>
              <a:rPr lang="en-GB" dirty="0">
                <a:solidFill>
                  <a:schemeClr val="tx2"/>
                </a:solidFill>
              </a:rPr>
              <a:t>BTEC Art and Design</a:t>
            </a:r>
            <a:br>
              <a:rPr lang="en-GB" dirty="0">
                <a:solidFill>
                  <a:schemeClr val="tx2"/>
                </a:solidFill>
              </a:rPr>
            </a:br>
            <a:r>
              <a:rPr lang="en-GB" dirty="0">
                <a:solidFill>
                  <a:schemeClr val="tx2"/>
                </a:solidFill>
                <a:hlinkClick r:id="rId4"/>
              </a:rPr>
              <a:t>T-Level Digital Production, Design and Development</a:t>
            </a:r>
            <a:endParaRPr lang="en-GB" dirty="0">
              <a:solidFill>
                <a:schemeClr val="tx2"/>
              </a:solidFill>
            </a:endParaRPr>
          </a:p>
          <a:p>
            <a:pPr marL="285750" indent="-285750">
              <a:buFont typeface="Arial" panose="020B0604020202020204" pitchFamily="34" charset="0"/>
              <a:buChar char="•"/>
            </a:pPr>
            <a:r>
              <a:rPr lang="en-GB" u="sng" dirty="0">
                <a:solidFill>
                  <a:schemeClr val="tx2"/>
                </a:solidFill>
                <a:ea typeface="Calibri" panose="020F0502020204030204" pitchFamily="34" charset="0"/>
                <a:cs typeface="Times New Roman" panose="02020603050405020304" pitchFamily="18" charset="0"/>
                <a:hlinkClick r:id="rId5"/>
              </a:rPr>
              <a:t>T-Level Design Surveying and Planning for Construction</a:t>
            </a:r>
            <a:endParaRPr lang="en-GB" u="sng" dirty="0">
              <a:solidFill>
                <a:schemeClr val="tx2"/>
              </a:solidFill>
              <a:ea typeface="Calibri" panose="020F0502020204030204" pitchFamily="34" charset="0"/>
              <a:cs typeface="Times New Roman" panose="02020603050405020304" pitchFamily="18" charset="0"/>
            </a:endParaRPr>
          </a:p>
          <a:p>
            <a:endParaRPr lang="en-GB" dirty="0">
              <a:solidFill>
                <a:schemeClr val="tx2"/>
              </a:solidFill>
            </a:endParaRPr>
          </a:p>
        </p:txBody>
      </p:sp>
      <p:sp>
        <p:nvSpPr>
          <p:cNvPr id="19" name="TextBox 18">
            <a:extLst>
              <a:ext uri="{FF2B5EF4-FFF2-40B4-BE49-F238E27FC236}">
                <a16:creationId xmlns:a16="http://schemas.microsoft.com/office/drawing/2014/main" id="{36DB4D45-303C-A542-AE3D-37FA35ED7153}"/>
              </a:ext>
            </a:extLst>
          </p:cNvPr>
          <p:cNvSpPr txBox="1"/>
          <p:nvPr/>
        </p:nvSpPr>
        <p:spPr>
          <a:xfrm>
            <a:off x="4298781" y="3429000"/>
            <a:ext cx="3463430" cy="2985433"/>
          </a:xfrm>
          <a:prstGeom prst="rect">
            <a:avLst/>
          </a:prstGeom>
          <a:noFill/>
        </p:spPr>
        <p:txBody>
          <a:bodyPr wrap="square" rtlCol="0">
            <a:spAutoFit/>
          </a:bodyPr>
          <a:lstStyle/>
          <a:p>
            <a:r>
              <a:rPr lang="en-GB" dirty="0">
                <a:solidFill>
                  <a:schemeClr val="tx2"/>
                </a:solidFill>
              </a:rPr>
              <a:t>Apprenticeship Ideas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Junior 2D Artist (Visual Effects)</a:t>
            </a:r>
          </a:p>
          <a:p>
            <a:pPr marL="285750" indent="-285750">
              <a:buFont typeface="Arial" panose="020B0604020202020204" pitchFamily="34" charset="0"/>
              <a:buChar char="•"/>
            </a:pPr>
            <a:r>
              <a:rPr lang="en-GB" dirty="0">
                <a:solidFill>
                  <a:schemeClr val="tx2"/>
                </a:solidFill>
              </a:rPr>
              <a:t>Digital Marketer and Graphic Design Apprentice </a:t>
            </a:r>
          </a:p>
          <a:p>
            <a:pPr marL="285750" indent="-285750">
              <a:buFont typeface="Arial" panose="020B0604020202020204" pitchFamily="34" charset="0"/>
              <a:buChar char="•"/>
            </a:pPr>
            <a:r>
              <a:rPr lang="en-GB" dirty="0">
                <a:solidFill>
                  <a:schemeClr val="tx2"/>
                </a:solidFill>
              </a:rPr>
              <a:t>Apprentice Graphic Designer and Developer </a:t>
            </a:r>
          </a:p>
          <a:p>
            <a:pPr marL="285750" indent="-285750">
              <a:buFont typeface="Arial" panose="020B0604020202020204" pitchFamily="34" charset="0"/>
              <a:buChar char="•"/>
            </a:pPr>
            <a:r>
              <a:rPr lang="en-GB" dirty="0">
                <a:solidFill>
                  <a:schemeClr val="tx2"/>
                </a:solidFill>
              </a:rPr>
              <a:t>Junior Content Producer/ Graphic Design Apprentice</a:t>
            </a:r>
          </a:p>
          <a:p>
            <a:pPr marL="285750" indent="-285750">
              <a:buFont typeface="Arial" panose="020B0604020202020204" pitchFamily="34" charset="0"/>
              <a:buChar char="•"/>
            </a:pPr>
            <a:r>
              <a:rPr lang="en-GB" dirty="0">
                <a:solidFill>
                  <a:schemeClr val="tx2"/>
                </a:solidFill>
              </a:rPr>
              <a:t>Digital Assistant Apprentice </a:t>
            </a:r>
          </a:p>
          <a:p>
            <a:endParaRPr lang="en-GB" dirty="0">
              <a:solidFill>
                <a:schemeClr val="tx2"/>
              </a:solidFill>
            </a:endParaRPr>
          </a:p>
        </p:txBody>
      </p:sp>
      <p:pic>
        <p:nvPicPr>
          <p:cNvPr id="13" name="Picture 12">
            <a:extLst>
              <a:ext uri="{FF2B5EF4-FFF2-40B4-BE49-F238E27FC236}">
                <a16:creationId xmlns:a16="http://schemas.microsoft.com/office/drawing/2014/main" id="{8B1D1500-2EFD-004B-A889-E4F79FF352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410" t="-5809" r="-7261" b="-10520"/>
          <a:stretch/>
        </p:blipFill>
        <p:spPr>
          <a:xfrm>
            <a:off x="9106703" y="1589043"/>
            <a:ext cx="1024309" cy="625642"/>
          </a:xfrm>
          <a:prstGeom prst="rect">
            <a:avLst/>
          </a:prstGeom>
          <a:solidFill>
            <a:schemeClr val="bg2"/>
          </a:solidFill>
          <a:ln w="12700">
            <a:solidFill>
              <a:srgbClr val="E0DEDA"/>
            </a:solidFill>
          </a:ln>
        </p:spPr>
      </p:pic>
      <p:pic>
        <p:nvPicPr>
          <p:cNvPr id="5" name="Picture 4" descr="Logo&#10;&#10;Description automatically generated">
            <a:extLst>
              <a:ext uri="{FF2B5EF4-FFF2-40B4-BE49-F238E27FC236}">
                <a16:creationId xmlns:a16="http://schemas.microsoft.com/office/drawing/2014/main" id="{9B2324B0-9C30-3C41-BFE3-7D4D8B8EA6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59217" y="1820892"/>
            <a:ext cx="1210733" cy="393793"/>
          </a:xfrm>
          <a:prstGeom prst="rect">
            <a:avLst/>
          </a:prstGeom>
          <a:solidFill>
            <a:schemeClr val="bg2"/>
          </a:solidFill>
          <a:ln w="12700">
            <a:solidFill>
              <a:srgbClr val="E0DEDA"/>
            </a:solidFill>
          </a:ln>
        </p:spPr>
      </p:pic>
    </p:spTree>
    <p:extLst>
      <p:ext uri="{BB962C8B-B14F-4D97-AF65-F5344CB8AC3E}">
        <p14:creationId xmlns:p14="http://schemas.microsoft.com/office/powerpoint/2010/main" val="15053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81ED543-6D49-3440-B841-B4C74E9BC6EF}"/>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text, application, chat or text message&#10;&#10;Description automatically generated">
            <a:extLst>
              <a:ext uri="{FF2B5EF4-FFF2-40B4-BE49-F238E27FC236}">
                <a16:creationId xmlns:a16="http://schemas.microsoft.com/office/drawing/2014/main" id="{9084799A-AA41-D34B-B192-0C1923BCEA3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01839" y="2374116"/>
            <a:ext cx="2507185" cy="3579880"/>
          </a:xfrm>
          <a:prstGeom prst="rect">
            <a:avLst/>
          </a:prstGeom>
        </p:spPr>
      </p:pic>
      <p:sp>
        <p:nvSpPr>
          <p:cNvPr id="3" name="TextBox 2">
            <a:extLst>
              <a:ext uri="{FF2B5EF4-FFF2-40B4-BE49-F238E27FC236}">
                <a16:creationId xmlns:a16="http://schemas.microsoft.com/office/drawing/2014/main" id="{73F7930A-B75A-ED47-B671-F64D82EA86D6}"/>
              </a:ext>
            </a:extLst>
          </p:cNvPr>
          <p:cNvSpPr txBox="1"/>
          <p:nvPr/>
        </p:nvSpPr>
        <p:spPr>
          <a:xfrm>
            <a:off x="433136" y="1909009"/>
            <a:ext cx="6465205" cy="707886"/>
          </a:xfrm>
          <a:prstGeom prst="rect">
            <a:avLst/>
          </a:prstGeom>
          <a:noFill/>
        </p:spPr>
        <p:txBody>
          <a:bodyPr wrap="square" rtlCol="0">
            <a:spAutoFit/>
          </a:bodyPr>
          <a:lstStyle/>
          <a:p>
            <a:r>
              <a:rPr lang="en-US" sz="4000" b="1" dirty="0">
                <a:solidFill>
                  <a:schemeClr val="tx2"/>
                </a:solidFill>
              </a:rPr>
              <a:t>Where can Graphics take you</a:t>
            </a:r>
          </a:p>
        </p:txBody>
      </p:sp>
      <p:sp>
        <p:nvSpPr>
          <p:cNvPr id="4" name="TextBox 3">
            <a:extLst>
              <a:ext uri="{FF2B5EF4-FFF2-40B4-BE49-F238E27FC236}">
                <a16:creationId xmlns:a16="http://schemas.microsoft.com/office/drawing/2014/main" id="{E6085741-4222-1949-B149-FF751E1EE3B7}"/>
              </a:ext>
            </a:extLst>
          </p:cNvPr>
          <p:cNvSpPr txBox="1"/>
          <p:nvPr/>
        </p:nvSpPr>
        <p:spPr>
          <a:xfrm>
            <a:off x="433136" y="2635624"/>
            <a:ext cx="2982418" cy="461665"/>
          </a:xfrm>
          <a:prstGeom prst="rect">
            <a:avLst/>
          </a:prstGeom>
          <a:noFill/>
        </p:spPr>
        <p:txBody>
          <a:bodyPr wrap="square" rtlCol="0">
            <a:spAutoFit/>
          </a:bodyPr>
          <a:lstStyle/>
          <a:p>
            <a:r>
              <a:rPr lang="en-GB" sz="2400" b="1" dirty="0">
                <a:solidFill>
                  <a:srgbClr val="006992"/>
                </a:solidFill>
              </a:rPr>
              <a:t>Pathways at 18</a:t>
            </a:r>
          </a:p>
        </p:txBody>
      </p:sp>
      <p:sp>
        <p:nvSpPr>
          <p:cNvPr id="18" name="Rectangle 17">
            <a:extLst>
              <a:ext uri="{FF2B5EF4-FFF2-40B4-BE49-F238E27FC236}">
                <a16:creationId xmlns:a16="http://schemas.microsoft.com/office/drawing/2014/main" id="{3A9E06B0-AA92-9049-89BB-0318DFDA396B}"/>
              </a:ext>
            </a:extLst>
          </p:cNvPr>
          <p:cNvSpPr/>
          <p:nvPr/>
        </p:nvSpPr>
        <p:spPr>
          <a:xfrm>
            <a:off x="465070" y="3429000"/>
            <a:ext cx="3520432" cy="2708434"/>
          </a:xfrm>
          <a:prstGeom prst="rect">
            <a:avLst/>
          </a:prstGeom>
        </p:spPr>
        <p:txBody>
          <a:bodyPr wrap="square">
            <a:spAutoFit/>
          </a:bodyPr>
          <a:lstStyle/>
          <a:p>
            <a:r>
              <a:rPr lang="en-GB" dirty="0">
                <a:solidFill>
                  <a:schemeClr val="tx2"/>
                </a:solidFill>
              </a:rPr>
              <a:t>Example Degrees: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Graphic Design </a:t>
            </a:r>
          </a:p>
          <a:p>
            <a:pPr marL="285750" indent="-285750">
              <a:buFont typeface="Arial" panose="020B0604020202020204" pitchFamily="34" charset="0"/>
              <a:buChar char="•"/>
            </a:pPr>
            <a:r>
              <a:rPr lang="en-GB" dirty="0">
                <a:solidFill>
                  <a:schemeClr val="tx2"/>
                </a:solidFill>
              </a:rPr>
              <a:t>Creative Technology </a:t>
            </a:r>
          </a:p>
          <a:p>
            <a:pPr marL="285750" indent="-285750">
              <a:buFont typeface="Arial" panose="020B0604020202020204" pitchFamily="34" charset="0"/>
              <a:buChar char="•"/>
            </a:pPr>
            <a:r>
              <a:rPr lang="en-GB" dirty="0">
                <a:solidFill>
                  <a:schemeClr val="tx2"/>
                </a:solidFill>
              </a:rPr>
              <a:t>Video Games Design and Production </a:t>
            </a:r>
          </a:p>
          <a:p>
            <a:pPr marL="285750" indent="-285750">
              <a:buFont typeface="Arial" panose="020B0604020202020204" pitchFamily="34" charset="0"/>
              <a:buChar char="•"/>
            </a:pPr>
            <a:r>
              <a:rPr lang="en-GB" dirty="0">
                <a:solidFill>
                  <a:schemeClr val="tx2"/>
                </a:solidFill>
              </a:rPr>
              <a:t>Digital Design with placement </a:t>
            </a:r>
          </a:p>
          <a:p>
            <a:pPr marL="285750" indent="-285750">
              <a:buFont typeface="Arial" panose="020B0604020202020204" pitchFamily="34" charset="0"/>
              <a:buChar char="•"/>
            </a:pPr>
            <a:r>
              <a:rPr lang="en-GB" dirty="0">
                <a:solidFill>
                  <a:schemeClr val="tx2"/>
                </a:solidFill>
              </a:rPr>
              <a:t>Web Design</a:t>
            </a:r>
          </a:p>
          <a:p>
            <a:pPr marL="285750" indent="-285750">
              <a:buFont typeface="Arial" panose="020B0604020202020204" pitchFamily="34" charset="0"/>
              <a:buChar char="•"/>
            </a:pPr>
            <a:endParaRPr lang="en-GB" dirty="0">
              <a:solidFill>
                <a:schemeClr val="tx2"/>
              </a:solidFill>
            </a:endParaRPr>
          </a:p>
          <a:p>
            <a:endParaRPr lang="en-GB" dirty="0">
              <a:solidFill>
                <a:schemeClr val="tx2"/>
              </a:solidFill>
            </a:endParaRPr>
          </a:p>
        </p:txBody>
      </p:sp>
      <p:sp>
        <p:nvSpPr>
          <p:cNvPr id="19" name="TextBox 18">
            <a:extLst>
              <a:ext uri="{FF2B5EF4-FFF2-40B4-BE49-F238E27FC236}">
                <a16:creationId xmlns:a16="http://schemas.microsoft.com/office/drawing/2014/main" id="{36DB4D45-303C-A542-AE3D-37FA35ED7153}"/>
              </a:ext>
            </a:extLst>
          </p:cNvPr>
          <p:cNvSpPr txBox="1"/>
          <p:nvPr/>
        </p:nvSpPr>
        <p:spPr>
          <a:xfrm>
            <a:off x="4298781" y="3429000"/>
            <a:ext cx="3463430" cy="3262432"/>
          </a:xfrm>
          <a:prstGeom prst="rect">
            <a:avLst/>
          </a:prstGeom>
          <a:noFill/>
        </p:spPr>
        <p:txBody>
          <a:bodyPr wrap="square" rtlCol="0">
            <a:spAutoFit/>
          </a:bodyPr>
          <a:lstStyle/>
          <a:p>
            <a:r>
              <a:rPr lang="en-GB" dirty="0">
                <a:solidFill>
                  <a:schemeClr val="tx2"/>
                </a:solidFill>
              </a:rPr>
              <a:t>Apprenticeship Ideas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Junior 2D Artist (Visual Effects)</a:t>
            </a:r>
          </a:p>
          <a:p>
            <a:pPr marL="285750" indent="-285750">
              <a:buFont typeface="Arial" panose="020B0604020202020204" pitchFamily="34" charset="0"/>
              <a:buChar char="•"/>
            </a:pPr>
            <a:r>
              <a:rPr lang="en-GB" dirty="0">
                <a:solidFill>
                  <a:schemeClr val="tx2"/>
                </a:solidFill>
              </a:rPr>
              <a:t>Digital Marketer and Graphic Design Apprentice </a:t>
            </a:r>
          </a:p>
          <a:p>
            <a:pPr marL="285750" indent="-285750">
              <a:buFont typeface="Arial" panose="020B0604020202020204" pitchFamily="34" charset="0"/>
              <a:buChar char="•"/>
            </a:pPr>
            <a:r>
              <a:rPr lang="en-GB" dirty="0">
                <a:solidFill>
                  <a:schemeClr val="tx2"/>
                </a:solidFill>
              </a:rPr>
              <a:t>Apprentice Graphic Designer and Developer </a:t>
            </a:r>
          </a:p>
          <a:p>
            <a:pPr marL="285750" indent="-285750">
              <a:buFont typeface="Arial" panose="020B0604020202020204" pitchFamily="34" charset="0"/>
              <a:buChar char="•"/>
            </a:pPr>
            <a:r>
              <a:rPr lang="en-GB" dirty="0">
                <a:solidFill>
                  <a:schemeClr val="tx2"/>
                </a:solidFill>
              </a:rPr>
              <a:t>Junior Content Producer/ Graphic Design Apprentice</a:t>
            </a:r>
          </a:p>
          <a:p>
            <a:pPr marL="285750" indent="-285750">
              <a:buFont typeface="Arial" panose="020B0604020202020204" pitchFamily="34" charset="0"/>
              <a:buChar char="•"/>
            </a:pPr>
            <a:r>
              <a:rPr lang="en-GB" dirty="0">
                <a:solidFill>
                  <a:schemeClr val="tx2"/>
                </a:solidFill>
              </a:rPr>
              <a:t>Digital Assistant Apprentice </a:t>
            </a:r>
          </a:p>
          <a:p>
            <a:endParaRPr lang="en-GB" dirty="0">
              <a:solidFill>
                <a:schemeClr val="tx2"/>
              </a:solidFill>
            </a:endParaRPr>
          </a:p>
          <a:p>
            <a:endParaRPr lang="en-GB" dirty="0">
              <a:solidFill>
                <a:schemeClr val="tx2"/>
              </a:solidFill>
            </a:endParaRPr>
          </a:p>
        </p:txBody>
      </p:sp>
      <p:sp>
        <p:nvSpPr>
          <p:cNvPr id="2" name="TextBox 1">
            <a:extLst>
              <a:ext uri="{FF2B5EF4-FFF2-40B4-BE49-F238E27FC236}">
                <a16:creationId xmlns:a16="http://schemas.microsoft.com/office/drawing/2014/main" id="{5250AD25-851E-2B48-8CF0-D33264D8E7BE}"/>
              </a:ext>
            </a:extLst>
          </p:cNvPr>
          <p:cNvSpPr txBox="1"/>
          <p:nvPr/>
        </p:nvSpPr>
        <p:spPr>
          <a:xfrm>
            <a:off x="10020856" y="6106830"/>
            <a:ext cx="1588168" cy="369332"/>
          </a:xfrm>
          <a:prstGeom prst="rect">
            <a:avLst/>
          </a:prstGeom>
          <a:solidFill>
            <a:srgbClr val="006992"/>
          </a:solidFill>
          <a:ln w="12700">
            <a:solidFill>
              <a:schemeClr val="tx2"/>
            </a:solidFill>
          </a:ln>
        </p:spPr>
        <p:txBody>
          <a:bodyPr wrap="square" lIns="144000" rIns="180000" rtlCol="0">
            <a:spAutoFit/>
          </a:bodyPr>
          <a:lstStyle/>
          <a:p>
            <a:r>
              <a:rPr lang="en-US" dirty="0">
                <a:solidFill>
                  <a:schemeClr val="bg2"/>
                </a:solidFill>
                <a:hlinkClick r:id="rId4">
                  <a:extLst>
                    <a:ext uri="{A12FA001-AC4F-418D-AE19-62706E023703}">
                      <ahyp:hlinkClr xmlns:ahyp="http://schemas.microsoft.com/office/drawing/2018/hyperlinkcolor" val="tx"/>
                    </a:ext>
                  </a:extLst>
                </a:hlinkClick>
              </a:rPr>
              <a:t>Read more &gt;</a:t>
            </a:r>
            <a:endParaRPr lang="en-US" dirty="0">
              <a:solidFill>
                <a:schemeClr val="bg2"/>
              </a:solidFill>
            </a:endParaRPr>
          </a:p>
        </p:txBody>
      </p:sp>
      <p:pic>
        <p:nvPicPr>
          <p:cNvPr id="22" name="Picture 21" descr="Logo&#10;&#10;Description automatically generated">
            <a:extLst>
              <a:ext uri="{FF2B5EF4-FFF2-40B4-BE49-F238E27FC236}">
                <a16:creationId xmlns:a16="http://schemas.microsoft.com/office/drawing/2014/main" id="{E98C189A-E11A-6E4C-B8F1-A79EBCD799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9217" y="1820892"/>
            <a:ext cx="1210733" cy="393793"/>
          </a:xfrm>
          <a:prstGeom prst="rect">
            <a:avLst/>
          </a:prstGeom>
          <a:solidFill>
            <a:schemeClr val="bg2"/>
          </a:solidFill>
          <a:ln w="12700">
            <a:solidFill>
              <a:srgbClr val="E0DEDA"/>
            </a:solidFill>
          </a:ln>
        </p:spPr>
      </p:pic>
      <p:pic>
        <p:nvPicPr>
          <p:cNvPr id="23" name="Picture 22">
            <a:extLst>
              <a:ext uri="{FF2B5EF4-FFF2-40B4-BE49-F238E27FC236}">
                <a16:creationId xmlns:a16="http://schemas.microsoft.com/office/drawing/2014/main" id="{C67ACDB9-F8CF-4348-8035-75F5C982808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410" t="-5809" r="-7261" b="-10520"/>
          <a:stretch/>
        </p:blipFill>
        <p:spPr>
          <a:xfrm>
            <a:off x="9106703" y="1589043"/>
            <a:ext cx="1024309" cy="625642"/>
          </a:xfrm>
          <a:prstGeom prst="rect">
            <a:avLst/>
          </a:prstGeom>
          <a:solidFill>
            <a:schemeClr val="bg2"/>
          </a:solidFill>
          <a:ln w="12700">
            <a:solidFill>
              <a:srgbClr val="E0DEDA"/>
            </a:solidFill>
          </a:ln>
        </p:spPr>
      </p:pic>
    </p:spTree>
    <p:extLst>
      <p:ext uri="{BB962C8B-B14F-4D97-AF65-F5344CB8AC3E}">
        <p14:creationId xmlns:p14="http://schemas.microsoft.com/office/powerpoint/2010/main" val="207259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con&#10;&#10;Description automatically generated">
            <a:extLst>
              <a:ext uri="{FF2B5EF4-FFF2-40B4-BE49-F238E27FC236}">
                <a16:creationId xmlns:a16="http://schemas.microsoft.com/office/drawing/2014/main" id="{863A3FB5-ACEB-D640-A128-98C4D52598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1076" y="5599334"/>
            <a:ext cx="731148" cy="731148"/>
          </a:xfrm>
          <a:prstGeom prst="rect">
            <a:avLst/>
          </a:prstGeom>
        </p:spPr>
      </p:pic>
      <p:pic>
        <p:nvPicPr>
          <p:cNvPr id="15" name="Picture 14" descr="A red circle with white text&#10;&#10;Description automatically generated with low confidence">
            <a:extLst>
              <a:ext uri="{FF2B5EF4-FFF2-40B4-BE49-F238E27FC236}">
                <a16:creationId xmlns:a16="http://schemas.microsoft.com/office/drawing/2014/main" id="{B2188F16-5300-3D4A-8B91-9DF9A9597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7630" y="4340379"/>
            <a:ext cx="759461" cy="759461"/>
          </a:xfrm>
          <a:prstGeom prst="rect">
            <a:avLst/>
          </a:prstGeom>
        </p:spPr>
      </p:pic>
      <p:pic>
        <p:nvPicPr>
          <p:cNvPr id="13" name="Picture 12" descr="Icon&#10;&#10;Description automatically generated">
            <a:extLst>
              <a:ext uri="{FF2B5EF4-FFF2-40B4-BE49-F238E27FC236}">
                <a16:creationId xmlns:a16="http://schemas.microsoft.com/office/drawing/2014/main" id="{CAC33CC1-4DB8-7046-A6ED-C35E99588D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1787" y="3232448"/>
            <a:ext cx="731149" cy="731149"/>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874B5EDC-C0E0-9F48-A693-DC49CE6DF6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1787" y="1258666"/>
            <a:ext cx="2125794" cy="626422"/>
          </a:xfrm>
          <a:prstGeom prst="rect">
            <a:avLst/>
          </a:prstGeom>
        </p:spPr>
      </p:pic>
      <p:sp>
        <p:nvSpPr>
          <p:cNvPr id="11" name="Freeform 10">
            <a:extLst>
              <a:ext uri="{FF2B5EF4-FFF2-40B4-BE49-F238E27FC236}">
                <a16:creationId xmlns:a16="http://schemas.microsoft.com/office/drawing/2014/main" id="{54FD513B-1D9F-364B-897A-E8CEBF54DEFC}"/>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2D56303-53B6-3D46-865A-C5131DC13F97}"/>
              </a:ext>
            </a:extLst>
          </p:cNvPr>
          <p:cNvSpPr txBox="1"/>
          <p:nvPr/>
        </p:nvSpPr>
        <p:spPr>
          <a:xfrm>
            <a:off x="433136" y="1909010"/>
            <a:ext cx="2995863" cy="1323439"/>
          </a:xfrm>
          <a:prstGeom prst="rect">
            <a:avLst/>
          </a:prstGeom>
          <a:noFill/>
        </p:spPr>
        <p:txBody>
          <a:bodyPr wrap="square" rtlCol="0">
            <a:spAutoFit/>
          </a:bodyPr>
          <a:lstStyle/>
          <a:p>
            <a:r>
              <a:rPr lang="en-US" sz="4000" b="1" dirty="0">
                <a:solidFill>
                  <a:schemeClr val="tx2"/>
                </a:solidFill>
              </a:rPr>
              <a:t>Essential Skills</a:t>
            </a:r>
          </a:p>
        </p:txBody>
      </p:sp>
      <p:sp>
        <p:nvSpPr>
          <p:cNvPr id="3" name="TextBox 2">
            <a:extLst>
              <a:ext uri="{FF2B5EF4-FFF2-40B4-BE49-F238E27FC236}">
                <a16:creationId xmlns:a16="http://schemas.microsoft.com/office/drawing/2014/main" id="{CD16DF6B-C82C-C340-B2F7-D0AB6F7AE267}"/>
              </a:ext>
            </a:extLst>
          </p:cNvPr>
          <p:cNvSpPr txBox="1"/>
          <p:nvPr/>
        </p:nvSpPr>
        <p:spPr>
          <a:xfrm>
            <a:off x="433135" y="3429000"/>
            <a:ext cx="2438401" cy="1569660"/>
          </a:xfrm>
          <a:prstGeom prst="rect">
            <a:avLst/>
          </a:prstGeom>
          <a:noFill/>
        </p:spPr>
        <p:txBody>
          <a:bodyPr wrap="square" rtlCol="0">
            <a:spAutoFit/>
          </a:bodyPr>
          <a:lstStyle/>
          <a:p>
            <a:r>
              <a:rPr lang="en-GB" sz="2400" b="1" dirty="0">
                <a:solidFill>
                  <a:srgbClr val="006992"/>
                </a:solidFill>
              </a:rPr>
              <a:t>Here are three key skills needed for a career that uses Graphics. </a:t>
            </a:r>
            <a:r>
              <a:rPr lang="en-GB" sz="2400" b="1" dirty="0">
                <a:solidFill>
                  <a:srgbClr val="006992"/>
                </a:solidFill>
                <a:highlight>
                  <a:srgbClr val="FFFF00"/>
                </a:highlight>
              </a:rPr>
              <a:t> </a:t>
            </a:r>
          </a:p>
        </p:txBody>
      </p:sp>
      <p:graphicFrame>
        <p:nvGraphicFramePr>
          <p:cNvPr id="6" name="Table 6">
            <a:extLst>
              <a:ext uri="{FF2B5EF4-FFF2-40B4-BE49-F238E27FC236}">
                <a16:creationId xmlns:a16="http://schemas.microsoft.com/office/drawing/2014/main" id="{66ABB406-40D2-DB4A-970A-0FF4AE132ACA}"/>
              </a:ext>
            </a:extLst>
          </p:cNvPr>
          <p:cNvGraphicFramePr>
            <a:graphicFrameLocks noGrp="1"/>
          </p:cNvGraphicFramePr>
          <p:nvPr>
            <p:extLst>
              <p:ext uri="{D42A27DB-BD31-4B8C-83A1-F6EECF244321}">
                <p14:modId xmlns:p14="http://schemas.microsoft.com/office/powerpoint/2010/main" val="2328301889"/>
              </p:ext>
            </p:extLst>
          </p:nvPr>
        </p:nvGraphicFramePr>
        <p:xfrm>
          <a:off x="4866697" y="2234236"/>
          <a:ext cx="6892167" cy="4391851"/>
        </p:xfrm>
        <a:graphic>
          <a:graphicData uri="http://schemas.openxmlformats.org/drawingml/2006/table">
            <a:tbl>
              <a:tblPr firstRow="1" bandRow="1">
                <a:tableStyleId>{5C22544A-7EE6-4342-B048-85BDC9FD1C3A}</a:tableStyleId>
              </a:tblPr>
              <a:tblGrid>
                <a:gridCol w="2191543">
                  <a:extLst>
                    <a:ext uri="{9D8B030D-6E8A-4147-A177-3AD203B41FA5}">
                      <a16:colId xmlns:a16="http://schemas.microsoft.com/office/drawing/2014/main" val="1958813784"/>
                    </a:ext>
                  </a:extLst>
                </a:gridCol>
                <a:gridCol w="1231261">
                  <a:extLst>
                    <a:ext uri="{9D8B030D-6E8A-4147-A177-3AD203B41FA5}">
                      <a16:colId xmlns:a16="http://schemas.microsoft.com/office/drawing/2014/main" val="3877031774"/>
                    </a:ext>
                  </a:extLst>
                </a:gridCol>
                <a:gridCol w="1711402">
                  <a:extLst>
                    <a:ext uri="{9D8B030D-6E8A-4147-A177-3AD203B41FA5}">
                      <a16:colId xmlns:a16="http://schemas.microsoft.com/office/drawing/2014/main" val="1142221370"/>
                    </a:ext>
                  </a:extLst>
                </a:gridCol>
                <a:gridCol w="1757961">
                  <a:extLst>
                    <a:ext uri="{9D8B030D-6E8A-4147-A177-3AD203B41FA5}">
                      <a16:colId xmlns:a16="http://schemas.microsoft.com/office/drawing/2014/main" val="218112585"/>
                    </a:ext>
                  </a:extLst>
                </a:gridCol>
              </a:tblGrid>
              <a:tr h="882958">
                <a:tc>
                  <a:txBody>
                    <a:bodyPr/>
                    <a:lstStyle/>
                    <a:p>
                      <a:pPr>
                        <a:lnSpc>
                          <a:spcPct val="107000"/>
                        </a:lnSpc>
                        <a:spcAft>
                          <a:spcPts val="800"/>
                        </a:spcAft>
                      </a:pPr>
                      <a:endPar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Video</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Skills Builder Resource KS3</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Skills Builder Resource KS4</a:t>
                      </a:r>
                    </a:p>
                  </a:txBody>
                  <a:tcPr marL="144000" marR="108000" marT="0" marB="0"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extLst>
                  <a:ext uri="{0D108BD9-81ED-4DB2-BD59-A6C34878D82A}">
                    <a16:rowId xmlns:a16="http://schemas.microsoft.com/office/drawing/2014/main" val="2270456091"/>
                  </a:ext>
                </a:extLst>
              </a:tr>
              <a:tr h="995991">
                <a:tc>
                  <a:txBody>
                    <a:bodyPr/>
                    <a:lstStyle/>
                    <a:p>
                      <a:pPr>
                        <a:lnSpc>
                          <a:spcPct val="107000"/>
                        </a:lnSpc>
                        <a:spcAft>
                          <a:spcPts val="800"/>
                        </a:spcAft>
                      </a:pPr>
                      <a:r>
                        <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use of imagination and the generation of new ideas</a:t>
                      </a:r>
                    </a:p>
                  </a:txBody>
                  <a:tcPr marL="144000" marR="10800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7"/>
                        </a:rPr>
                        <a:t>Watch here</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8"/>
                        </a:rPr>
                        <a:t>Short Lesson Creativity Step </a:t>
                      </a:r>
                      <a:b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8"/>
                        </a:rPr>
                      </a:b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8"/>
                        </a:rPr>
                        <a:t>6-8</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9"/>
                        </a:rPr>
                        <a:t>Short Lesson Creativity Step </a:t>
                      </a:r>
                      <a:b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9"/>
                        </a:rPr>
                      </a:b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9"/>
                        </a:rPr>
                        <a:t>8-10</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extLst>
                  <a:ext uri="{0D108BD9-81ED-4DB2-BD59-A6C34878D82A}">
                    <a16:rowId xmlns:a16="http://schemas.microsoft.com/office/drawing/2014/main" val="530823823"/>
                  </a:ext>
                </a:extLst>
              </a:tr>
              <a:tr h="1194594">
                <a:tc>
                  <a:txBody>
                    <a:bodyPr/>
                    <a:lstStyle/>
                    <a:p>
                      <a:pPr>
                        <a:lnSpc>
                          <a:spcPct val="107000"/>
                        </a:lnSpc>
                        <a:spcAft>
                          <a:spcPts val="800"/>
                        </a:spcAft>
                      </a:pPr>
                      <a:r>
                        <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oral transmission of information or ideas</a:t>
                      </a:r>
                    </a:p>
                  </a:txBody>
                  <a:tcPr marL="144000" marR="10800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0"/>
                        </a:rPr>
                        <a:t>Watch here</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1"/>
                        </a:rPr>
                        <a:t>Short Lesson Speaking Step 6-8</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2"/>
                        </a:rPr>
                        <a:t>Short Lesson Speaking Step </a:t>
                      </a:r>
                      <a:b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2"/>
                        </a:rPr>
                      </a:b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2"/>
                        </a:rPr>
                        <a:t>8-10</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extLst>
                  <a:ext uri="{0D108BD9-81ED-4DB2-BD59-A6C34878D82A}">
                    <a16:rowId xmlns:a16="http://schemas.microsoft.com/office/drawing/2014/main" val="3058261256"/>
                  </a:ext>
                </a:extLst>
              </a:tr>
              <a:tr h="1318308">
                <a:tc>
                  <a:txBody>
                    <a:bodyPr/>
                    <a:lstStyle/>
                    <a:p>
                      <a:pPr>
                        <a:lnSpc>
                          <a:spcPct val="107000"/>
                        </a:lnSpc>
                        <a:spcAft>
                          <a:spcPts val="800"/>
                        </a:spcAft>
                      </a:pPr>
                      <a:r>
                        <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ability to find a solution to a situation or challenge</a:t>
                      </a:r>
                    </a:p>
                  </a:txBody>
                  <a:tcPr marL="144000" marR="10800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3"/>
                        </a:rPr>
                        <a:t>Watch here</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4"/>
                        </a:rPr>
                        <a:t>Short Lesson Problem Solving Step 6-8</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5"/>
                        </a:rPr>
                        <a:t>Short </a:t>
                      </a:r>
                      <a:r>
                        <a:rPr lang="en-GB" sz="1600" u="sng">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5"/>
                        </a:rPr>
                        <a:t>Lesson Problem Solving </a:t>
                      </a: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5"/>
                        </a:rPr>
                        <a:t>Step 8-10</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extLst>
                  <a:ext uri="{0D108BD9-81ED-4DB2-BD59-A6C34878D82A}">
                    <a16:rowId xmlns:a16="http://schemas.microsoft.com/office/drawing/2014/main" val="270811779"/>
                  </a:ext>
                </a:extLst>
              </a:tr>
            </a:tbl>
          </a:graphicData>
        </a:graphic>
      </p:graphicFrame>
    </p:spTree>
    <p:extLst>
      <p:ext uri="{BB962C8B-B14F-4D97-AF65-F5344CB8AC3E}">
        <p14:creationId xmlns:p14="http://schemas.microsoft.com/office/powerpoint/2010/main" val="133675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62AC-9B77-1D4F-AF88-C2F871CB81D4}"/>
              </a:ext>
            </a:extLst>
          </p:cNvPr>
          <p:cNvSpPr txBox="1">
            <a:spLocks/>
          </p:cNvSpPr>
          <p:nvPr/>
        </p:nvSpPr>
        <p:spPr>
          <a:xfrm>
            <a:off x="1891553" y="2771273"/>
            <a:ext cx="3544047" cy="1315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tx2"/>
                </a:solidFill>
                <a:latin typeface="+mn-lt"/>
              </a:rPr>
              <a:t>My Learning, </a:t>
            </a:r>
            <a:br>
              <a:rPr lang="en-GB" sz="4800" b="1" dirty="0">
                <a:solidFill>
                  <a:schemeClr val="tx2"/>
                </a:solidFill>
                <a:latin typeface="+mn-lt"/>
              </a:rPr>
            </a:br>
            <a:r>
              <a:rPr lang="en-GB" sz="4800" b="1" dirty="0">
                <a:solidFill>
                  <a:schemeClr val="tx2"/>
                </a:solidFill>
                <a:latin typeface="+mn-lt"/>
              </a:rPr>
              <a:t>My Future</a:t>
            </a:r>
          </a:p>
        </p:txBody>
      </p:sp>
    </p:spTree>
    <p:extLst>
      <p:ext uri="{BB962C8B-B14F-4D97-AF65-F5344CB8AC3E}">
        <p14:creationId xmlns:p14="http://schemas.microsoft.com/office/powerpoint/2010/main" val="1943177701"/>
      </p:ext>
    </p:extLst>
  </p:cSld>
  <p:clrMapOvr>
    <a:masterClrMapping/>
  </p:clrMapOvr>
</p:sld>
</file>

<file path=ppt/theme/theme1.xml><?xml version="1.0" encoding="utf-8"?>
<a:theme xmlns:a="http://schemas.openxmlformats.org/drawingml/2006/main" name="Title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8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0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breakout">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eakout - half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6389</TotalTime>
  <Words>1276</Words>
  <Application>Microsoft Macintosh PowerPoint</Application>
  <PresentationFormat>Widescreen</PresentationFormat>
  <Paragraphs>174</Paragraphs>
  <Slides>8</Slides>
  <Notes>6</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8</vt:i4>
      </vt:variant>
    </vt:vector>
  </HeadingPairs>
  <TitlesOfParts>
    <vt:vector size="27" baseType="lpstr">
      <vt:lpstr>Arial</vt:lpstr>
      <vt:lpstr>Calibri</vt:lpstr>
      <vt:lpstr>Lato</vt:lpstr>
      <vt:lpstr>Symbol</vt:lpstr>
      <vt:lpstr>Title Page</vt:lpstr>
      <vt:lpstr>No breakout</vt:lpstr>
      <vt:lpstr>Breakout - half page</vt:lpstr>
      <vt:lpstr>Breakout - one third</vt:lpstr>
      <vt:lpstr>End slide</vt:lpstr>
      <vt:lpstr>1_End slide</vt:lpstr>
      <vt:lpstr>2_End slide</vt:lpstr>
      <vt:lpstr>3_End slide</vt:lpstr>
      <vt:lpstr>4_End slide</vt:lpstr>
      <vt:lpstr>5_End slide</vt:lpstr>
      <vt:lpstr>6_End slide</vt:lpstr>
      <vt:lpstr>7_End slide</vt:lpstr>
      <vt:lpstr>8_End slide</vt:lpstr>
      <vt:lpstr>9_End slide</vt:lpstr>
      <vt:lpstr>10_End slide</vt:lpstr>
      <vt:lpstr>My Learning,  My Future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for Teachers</dc:title>
  <dc:creator>Marie Jobson</dc:creator>
  <cp:lastModifiedBy>Diana Scutelnicu</cp:lastModifiedBy>
  <cp:revision>99</cp:revision>
  <dcterms:created xsi:type="dcterms:W3CDTF">2020-11-09T16:23:14Z</dcterms:created>
  <dcterms:modified xsi:type="dcterms:W3CDTF">2021-02-04T17:31:37Z</dcterms:modified>
</cp:coreProperties>
</file>