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60" r:id="rId4"/>
    <p:sldMasterId id="2147483663" r:id="rId5"/>
    <p:sldMasterId id="2147483665" r:id="rId6"/>
    <p:sldMasterId id="2147483667" r:id="rId7"/>
    <p:sldMasterId id="2147483669" r:id="rId8"/>
    <p:sldMasterId id="2147483671" r:id="rId9"/>
    <p:sldMasterId id="2147483673" r:id="rId10"/>
    <p:sldMasterId id="2147483675" r:id="rId11"/>
    <p:sldMasterId id="2147483677" r:id="rId12"/>
    <p:sldMasterId id="2147483679" r:id="rId13"/>
    <p:sldMasterId id="2147483681" r:id="rId14"/>
    <p:sldMasterId id="2147483683" r:id="rId15"/>
  </p:sldMasterIdLst>
  <p:notesMasterIdLst>
    <p:notesMasterId r:id="rId26"/>
  </p:notesMasterIdLst>
  <p:sldIdLst>
    <p:sldId id="266" r:id="rId16"/>
    <p:sldId id="270" r:id="rId17"/>
    <p:sldId id="272" r:id="rId18"/>
    <p:sldId id="273" r:id="rId19"/>
    <p:sldId id="276" r:id="rId20"/>
    <p:sldId id="277" r:id="rId21"/>
    <p:sldId id="278" r:id="rId22"/>
    <p:sldId id="279" r:id="rId23"/>
    <p:sldId id="283"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Jobson" initials="MJ" lastIdx="17" clrIdx="0">
    <p:extLst>
      <p:ext uri="{19B8F6BF-5375-455C-9EA6-DF929625EA0E}">
        <p15:presenceInfo xmlns:p15="http://schemas.microsoft.com/office/powerpoint/2012/main" userId="S::mjobson@careersandenterprise.co.uk::bb001ab6-dd99-4b09-874d-ddf5a90bdfd2" providerId="AD"/>
      </p:ext>
    </p:extLst>
  </p:cmAuthor>
  <p:cmAuthor id="2" name="Tanya Fihosy" initials="TF" lastIdx="20" clrIdx="1">
    <p:extLst>
      <p:ext uri="{19B8F6BF-5375-455C-9EA6-DF929625EA0E}">
        <p15:presenceInfo xmlns:p15="http://schemas.microsoft.com/office/powerpoint/2012/main" userId="S::tfihosy@careersandenterprise.co.uk::f632ff57-f791-4690-a39a-de25048db504" providerId="AD"/>
      </p:ext>
    </p:extLst>
  </p:cmAuthor>
  <p:cmAuthor id="3" name="Diana Scutelnicu" initials="DS" lastIdx="8" clrIdx="2">
    <p:extLst>
      <p:ext uri="{19B8F6BF-5375-455C-9EA6-DF929625EA0E}">
        <p15:presenceInfo xmlns:p15="http://schemas.microsoft.com/office/powerpoint/2012/main" userId="S::dscutelnicu@careersandenterprise.co.uk::72c4b835-fb81-47fd-b993-4582ae3116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DEDA"/>
    <a:srgbClr val="F7F5F4"/>
    <a:srgbClr val="F1EDED"/>
    <a:srgbClr val="006992"/>
    <a:srgbClr val="F0EEED"/>
    <a:srgbClr val="B7E2E1"/>
    <a:srgbClr val="ED6E4F"/>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56" autoAdjust="0"/>
    <p:restoredTop sz="86180" autoAdjust="0"/>
  </p:normalViewPr>
  <p:slideViewPr>
    <p:cSldViewPr snapToGrid="0">
      <p:cViewPr varScale="1">
        <p:scale>
          <a:sx n="95" d="100"/>
          <a:sy n="95" d="100"/>
        </p:scale>
        <p:origin x="1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AA8A-9FB2-4AAF-9D48-2239C59221ED}" type="datetimeFigureOut">
              <a:rPr lang="en-GB" smtClean="0"/>
              <a:t>27/01/2021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7FA38-E476-468F-BBCA-7E6E019007F0}" type="slidenum">
              <a:rPr lang="en-GB" smtClean="0"/>
              <a:t>‹#›</a:t>
            </a:fld>
            <a:endParaRPr lang="en-GB"/>
          </a:p>
        </p:txBody>
      </p:sp>
    </p:spTree>
    <p:extLst>
      <p:ext uri="{BB962C8B-B14F-4D97-AF65-F5344CB8AC3E}">
        <p14:creationId xmlns:p14="http://schemas.microsoft.com/office/powerpoint/2010/main" val="254899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uk/bitesize/tags/zfmnwty/jobs-that-use-english-and-drama/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hub.skillsbuilder.org/resources/aiming-high-overview/" TargetMode="External"/><Relationship Id="rId3" Type="http://schemas.openxmlformats.org/officeDocument/2006/relationships/hyperlink" Target="https://hub.skillsbuilder.org/resources/listening-overview/" TargetMode="External"/><Relationship Id="rId7" Type="http://schemas.openxmlformats.org/officeDocument/2006/relationships/hyperlink" Target="https://hub.skillsbuilder.org/resources/staying-positive-overview/"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hub.skillsbuilder.org/resources/creativity-overview/" TargetMode="External"/><Relationship Id="rId5" Type="http://schemas.openxmlformats.org/officeDocument/2006/relationships/hyperlink" Target="https://hub.skillsbuilder.org/resources/problem-solving-overview/" TargetMode="External"/><Relationship Id="rId10" Type="http://schemas.openxmlformats.org/officeDocument/2006/relationships/hyperlink" Target="https://hub.skillsbuilder.org/resources/leadership-overview/" TargetMode="External"/><Relationship Id="rId4" Type="http://schemas.openxmlformats.org/officeDocument/2006/relationships/hyperlink" Target="https://hub.skillsbuilder.org/resources/speaking-overview/" TargetMode="External"/><Relationship Id="rId9" Type="http://schemas.openxmlformats.org/officeDocument/2006/relationships/hyperlink" Target="https://hub.skillsbuilder.org/resources/teamwork-overview/"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slides: </a:t>
            </a:r>
          </a:p>
          <a:p>
            <a:r>
              <a:rPr lang="en-GB" dirty="0"/>
              <a:t>To allow you to highlight the relevance of your subject to future careers and opportunities</a:t>
            </a:r>
          </a:p>
          <a:p>
            <a:endParaRPr lang="en-GB" b="1" dirty="0"/>
          </a:p>
          <a:p>
            <a:r>
              <a:rPr lang="en-GB" b="1" dirty="0"/>
              <a:t>Aims:</a:t>
            </a:r>
          </a:p>
          <a:p>
            <a:pPr marL="171450" indent="-171450">
              <a:buFont typeface="Arial" panose="020B0604020202020204" pitchFamily="34" charset="0"/>
              <a:buChar char="•"/>
            </a:pPr>
            <a:r>
              <a:rPr lang="en-GB" dirty="0"/>
              <a:t>To engage students in your subject</a:t>
            </a:r>
          </a:p>
          <a:p>
            <a:pPr marL="171450" indent="-171450">
              <a:buFont typeface="Arial" panose="020B0604020202020204" pitchFamily="34" charset="0"/>
              <a:buChar char="•"/>
            </a:pPr>
            <a:r>
              <a:rPr lang="en-GB" dirty="0"/>
              <a:t>To highlight pathways and opportunities from your subject</a:t>
            </a:r>
          </a:p>
          <a:p>
            <a:pPr marL="171450" indent="-171450">
              <a:buFont typeface="Arial" panose="020B0604020202020204" pitchFamily="34" charset="0"/>
              <a:buChar char="•"/>
            </a:pPr>
            <a:r>
              <a:rPr lang="en-GB" dirty="0"/>
              <a:t>To encourage students to consider your subject at KS4/Post 16</a:t>
            </a:r>
          </a:p>
          <a:p>
            <a:pPr marL="171450" indent="-171450">
              <a:buFont typeface="Arial" panose="020B0604020202020204" pitchFamily="34" charset="0"/>
              <a:buChar char="•"/>
            </a:pPr>
            <a:r>
              <a:rPr lang="en-GB" dirty="0"/>
              <a:t>To support work across the school towards Gatsby Benchmark 4</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How to use these slides?</a:t>
            </a:r>
          </a:p>
          <a:p>
            <a:pPr marL="0" indent="0">
              <a:buFont typeface="Arial" panose="020B0604020202020204" pitchFamily="34" charset="0"/>
              <a:buNone/>
            </a:pPr>
            <a:r>
              <a:rPr lang="en-GB" dirty="0"/>
              <a:t>These slides can be used at any point during KS3/4 to engage students in learning and to highlight the relevance of your subject to future careers and opportunities</a:t>
            </a:r>
          </a:p>
          <a:p>
            <a:pPr marL="0" indent="0">
              <a:buFont typeface="Arial" panose="020B0604020202020204" pitchFamily="34" charset="0"/>
              <a:buNone/>
            </a:pPr>
            <a:r>
              <a:rPr lang="en-GB" dirty="0"/>
              <a:t>They will be of most relevance within an option process and can support work you are doing to encourage students to consider their options for KS4/Post 16</a:t>
            </a: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Jobs that use English &amp; Drama</a:t>
            </a:r>
            <a:r>
              <a:rPr lang="en-GB" sz="1200" dirty="0">
                <a:effectLst/>
                <a:latin typeface="Calibri" panose="020F0502020204030204" pitchFamily="34" charset="0"/>
                <a:ea typeface="Calibri" panose="020F0502020204030204" pitchFamily="34" charset="0"/>
                <a:cs typeface="Times New Roman" panose="02020603050405020304" pitchFamily="18" charset="0"/>
              </a:rPr>
              <a:t>: BBC Bitesize Careers: https://</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www.bbc.co.uk</a:t>
            </a:r>
            <a:r>
              <a:rPr lang="en-GB" sz="1200" dirty="0">
                <a:effectLst/>
                <a:latin typeface="Calibri" panose="020F0502020204030204" pitchFamily="34" charset="0"/>
                <a:ea typeface="Calibri" panose="020F0502020204030204" pitchFamily="34" charset="0"/>
                <a:cs typeface="Times New Roman" panose="02020603050405020304" pitchFamily="18" charset="0"/>
              </a:rPr>
              <a:t>/bitesize/tags/</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zfmnwty</a:t>
            </a:r>
            <a:r>
              <a:rPr lang="en-GB" sz="1200" dirty="0">
                <a:effectLst/>
                <a:latin typeface="Calibri" panose="020F0502020204030204" pitchFamily="34" charset="0"/>
                <a:ea typeface="Calibri" panose="020F0502020204030204" pitchFamily="34" charset="0"/>
                <a:cs typeface="Times New Roman" panose="02020603050405020304" pitchFamily="18" charset="0"/>
              </a:rPr>
              <a:t>/jobs-that-use-</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english</a:t>
            </a:r>
            <a:r>
              <a:rPr lang="en-GB" sz="1200" dirty="0">
                <a:effectLst/>
                <a:latin typeface="Calibri" panose="020F0502020204030204" pitchFamily="34" charset="0"/>
                <a:ea typeface="Calibri" panose="020F0502020204030204" pitchFamily="34" charset="0"/>
                <a:cs typeface="Times New Roman" panose="02020603050405020304" pitchFamily="18" charset="0"/>
              </a:rPr>
              <a:t>-and-drama/4</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Activity Ideas:</a:t>
            </a: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engage with specific videos/profiles or direct students to specific roles/careers to predict, research and reflect on:</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Pathways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Wages/Work Conditions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they might like/not like that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Jobs that use English and Drama: BBC Bitesize Careers: https://</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www.bbc.co.uk</a:t>
            </a:r>
            <a:r>
              <a:rPr lang="en-GB" sz="1200" dirty="0">
                <a:effectLst/>
                <a:latin typeface="Calibri" panose="020F0502020204030204" pitchFamily="34" charset="0"/>
                <a:ea typeface="Calibri" panose="020F0502020204030204" pitchFamily="34" charset="0"/>
                <a:cs typeface="Times New Roman" panose="02020603050405020304" pitchFamily="18" charset="0"/>
              </a:rPr>
              <a:t>/bitesize/tags/</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zfmnwty</a:t>
            </a:r>
            <a:r>
              <a:rPr lang="en-GB" sz="1200" dirty="0">
                <a:effectLst/>
                <a:latin typeface="Calibri" panose="020F0502020204030204" pitchFamily="34" charset="0"/>
                <a:ea typeface="Calibri" panose="020F0502020204030204" pitchFamily="34" charset="0"/>
                <a:cs typeface="Times New Roman" panose="02020603050405020304" pitchFamily="18" charset="0"/>
              </a:rPr>
              <a:t>/jobs-that-use-</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english</a:t>
            </a:r>
            <a:r>
              <a:rPr lang="en-GB" sz="1200" dirty="0">
                <a:effectLst/>
                <a:latin typeface="Calibri" panose="020F0502020204030204" pitchFamily="34" charset="0"/>
                <a:ea typeface="Calibri" panose="020F0502020204030204" pitchFamily="34" charset="0"/>
                <a:cs typeface="Times New Roman" panose="02020603050405020304" pitchFamily="18" charset="0"/>
              </a:rPr>
              <a:t>-and-drama/4</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Activity Ideas:</a:t>
            </a: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engage with specific videos/profiles or direct students to specific roles/careers to predict, research and reflect on:</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Pathways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Wages/Work Conditions</a:t>
            </a:r>
          </a:p>
          <a:p>
            <a:pPr marL="171450" lvl="0" indent="-1714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Why they might like/not like that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258609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nationalcareers.service.gov.uk</a:t>
            </a:r>
            <a:r>
              <a:rPr lang="en-GB" dirty="0"/>
              <a:t>/explore-careers</a:t>
            </a:r>
          </a:p>
          <a:p>
            <a:endParaRPr lang="en-GB" dirty="0"/>
          </a:p>
          <a:p>
            <a:r>
              <a:rPr lang="en-GB" b="1" dirty="0"/>
              <a:t>How to use this slide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National Careers Service: Explore Careers Tool </a:t>
            </a:r>
            <a:r>
              <a:rPr kumimoji="0" lang="en-GB" sz="1200" b="0" i="0" u="none" strike="noStrike" kern="1200" cap="none" spc="0" normalizeH="0" baseline="0" noProof="0" dirty="0">
                <a:ln>
                  <a:noFill/>
                </a:ln>
                <a:solidFill>
                  <a:prstClr val="black"/>
                </a:solidFill>
                <a:effectLst/>
                <a:uLnTx/>
                <a:uFillTx/>
                <a:latin typeface="+mn-lt"/>
                <a:ea typeface="+mn-ea"/>
                <a:cs typeface="+mn-cs"/>
              </a:rPr>
              <a:t>https://</a:t>
            </a:r>
            <a:r>
              <a:rPr kumimoji="0" lang="en-GB" sz="1200" b="0" i="0" u="none" strike="noStrike" kern="1200" cap="none" spc="0" normalizeH="0" baseline="0" noProof="0" dirty="0" err="1">
                <a:ln>
                  <a:noFill/>
                </a:ln>
                <a:solidFill>
                  <a:prstClr val="black"/>
                </a:solidFill>
                <a:effectLst/>
                <a:uLnTx/>
                <a:uFillTx/>
                <a:latin typeface="+mn-lt"/>
                <a:ea typeface="+mn-ea"/>
                <a:cs typeface="+mn-cs"/>
              </a:rPr>
              <a:t>nationalcareers.service.gov.uk</a:t>
            </a:r>
            <a:r>
              <a:rPr kumimoji="0" lang="en-GB" sz="1200" b="0" i="0" u="none" strike="noStrike" kern="1200" cap="none" spc="0" normalizeH="0" baseline="0" noProof="0" dirty="0">
                <a:ln>
                  <a:noFill/>
                </a:ln>
                <a:solidFill>
                  <a:prstClr val="black"/>
                </a:solidFill>
                <a:effectLst/>
                <a:uLnTx/>
                <a:uFillTx/>
                <a:latin typeface="+mn-lt"/>
                <a:ea typeface="+mn-ea"/>
                <a:cs typeface="+mn-cs"/>
              </a:rPr>
              <a:t>/explore-careers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Encourage students to access the tool and research general or specific roles linked to your subject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Set students comparative/reflective tasks about why students may/may not like jobs they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Ask if your students have done the Buzz quiz (5mins to complete) – if they haven’t then consider setting this as a pre/post task to allow them to reflect on how these roles may suit them based n their profile. Take the test and find out which animal you are, too!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https://</a:t>
            </a:r>
            <a:r>
              <a:rPr kumimoji="0" lang="en-GB" sz="1200" b="0" i="0" u="none" strike="noStrike" kern="1200" cap="none" spc="0" normalizeH="0" baseline="0" noProof="0" dirty="0" err="1">
                <a:ln>
                  <a:noFill/>
                </a:ln>
                <a:solidFill>
                  <a:prstClr val="black"/>
                </a:solidFill>
                <a:effectLst/>
                <a:uLnTx/>
                <a:uFillTx/>
                <a:latin typeface="+mn-lt"/>
                <a:ea typeface="+mn-ea"/>
                <a:cs typeface="+mn-cs"/>
              </a:rPr>
              <a:t>icould.com</a:t>
            </a:r>
            <a:r>
              <a:rPr kumimoji="0" lang="en-GB" sz="1200" b="0" i="0" u="none" strike="noStrike" kern="1200" cap="none" spc="0" normalizeH="0" baseline="0" noProof="0" dirty="0">
                <a:ln>
                  <a:noFill/>
                </a:ln>
                <a:solidFill>
                  <a:prstClr val="black"/>
                </a:solidFill>
                <a:effectLst/>
                <a:uLnTx/>
                <a:uFillTx/>
                <a:latin typeface="+mn-lt"/>
                <a:ea typeface="+mn-ea"/>
                <a:cs typeface="+mn-cs"/>
              </a:rPr>
              <a:t>/buzz-embed/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5</a:t>
            </a:fld>
            <a:endParaRPr lang="en-GB"/>
          </a:p>
        </p:txBody>
      </p:sp>
    </p:spTree>
    <p:extLst>
      <p:ext uri="{BB962C8B-B14F-4D97-AF65-F5344CB8AC3E}">
        <p14:creationId xmlns:p14="http://schemas.microsoft.com/office/powerpoint/2010/main" val="212360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to use this slide:</a:t>
            </a:r>
          </a:p>
          <a:p>
            <a:pPr marL="171450" indent="-171450">
              <a:buFont typeface="Arial" panose="020B0604020202020204" pitchFamily="34" charset="0"/>
              <a:buChar char="•"/>
            </a:pPr>
            <a:r>
              <a:rPr lang="en-GB" dirty="0"/>
              <a:t>Encourage students to reflect on their thoughts and plans Post 16 and why they are the right route for them</a:t>
            </a:r>
          </a:p>
          <a:p>
            <a:pPr marL="171450" indent="-171450">
              <a:buFont typeface="Arial" panose="020B0604020202020204" pitchFamily="34" charset="0"/>
              <a:buChar char="•"/>
            </a:pPr>
            <a:r>
              <a:rPr lang="en-GB" dirty="0"/>
              <a:t>Download the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Where Can English Take You (</a:t>
            </a:r>
            <a:r>
              <a:rPr lang="en-GB" sz="1200" u="none" dirty="0">
                <a:effectLst/>
                <a:latin typeface="Calibri" panose="020F0502020204030204" pitchFamily="34" charset="0"/>
                <a:ea typeface="Calibri" panose="020F0502020204030204" pitchFamily="34" charset="0"/>
                <a:cs typeface="Times New Roman" panose="02020603050405020304" pitchFamily="18" charset="0"/>
              </a:rPr>
              <a:t>Apprenticeship </a:t>
            </a:r>
            <a:r>
              <a:rPr lang="en-GB"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Poster)</a:t>
            </a:r>
            <a:r>
              <a:rPr lang="en-GB" sz="1200" u="none"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for display https://</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amazingapprenticeships.com</a:t>
            </a:r>
            <a:r>
              <a:rPr lang="en-GB" sz="1200" dirty="0">
                <a:effectLst/>
                <a:latin typeface="Calibri" panose="020F0502020204030204" pitchFamily="34" charset="0"/>
                <a:ea typeface="Calibri" panose="020F0502020204030204" pitchFamily="34" charset="0"/>
                <a:cs typeface="Times New Roman" panose="02020603050405020304" pitchFamily="18" charset="0"/>
              </a:rPr>
              <a:t>/resource/where-can-</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english</a:t>
            </a:r>
            <a:r>
              <a:rPr lang="en-GB" sz="1200" dirty="0">
                <a:effectLst/>
                <a:latin typeface="Calibri" panose="020F0502020204030204" pitchFamily="34" charset="0"/>
                <a:ea typeface="Calibri" panose="020F0502020204030204" pitchFamily="34" charset="0"/>
                <a:cs typeface="Times New Roman" panose="02020603050405020304" pitchFamily="18" charset="0"/>
              </a:rPr>
              <a:t>-take-you/</a:t>
            </a:r>
          </a:p>
          <a:p>
            <a:pPr marL="285750" indent="-285750">
              <a:buFont typeface="Arial" panose="020B0604020202020204" pitchFamily="34" charset="0"/>
              <a:buChar char="•"/>
            </a:pPr>
            <a:r>
              <a:rPr lang="en-GB" sz="1200" dirty="0">
                <a:effectLst/>
                <a:latin typeface="Calibri" panose="020F0502020204030204" pitchFamily="34" charset="0"/>
                <a:cs typeface="Times New Roman" panose="02020603050405020304" pitchFamily="18" charset="0"/>
              </a:rPr>
              <a:t>For more information on T-Levels visit https://</a:t>
            </a:r>
            <a:r>
              <a:rPr lang="en-GB" sz="1200" dirty="0" err="1">
                <a:effectLst/>
                <a:latin typeface="Calibri" panose="020F0502020204030204" pitchFamily="34" charset="0"/>
                <a:cs typeface="Times New Roman" panose="02020603050405020304" pitchFamily="18" charset="0"/>
              </a:rPr>
              <a:t>www.tlevels.gov.uk</a:t>
            </a:r>
            <a:r>
              <a:rPr lang="en-GB" sz="1200" dirty="0">
                <a:effectLst/>
                <a:latin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5427FA38-E476-468F-BBCA-7E6E019007F0}" type="slidenum">
              <a:rPr lang="en-GB" smtClean="0"/>
              <a:t>6</a:t>
            </a:fld>
            <a:endParaRPr lang="en-GB"/>
          </a:p>
        </p:txBody>
      </p:sp>
    </p:spTree>
    <p:extLst>
      <p:ext uri="{BB962C8B-B14F-4D97-AF65-F5344CB8AC3E}">
        <p14:creationId xmlns:p14="http://schemas.microsoft.com/office/powerpoint/2010/main" val="149114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to use this slide:</a:t>
            </a:r>
          </a:p>
          <a:p>
            <a:pPr marL="171450" indent="-171450">
              <a:buFont typeface="Arial" panose="020B0604020202020204" pitchFamily="34" charset="0"/>
              <a:buChar char="•"/>
            </a:pPr>
            <a:r>
              <a:rPr lang="en-GB" dirty="0"/>
              <a:t>Encourage students to predict and research potential degree subjects linked to your subject</a:t>
            </a:r>
          </a:p>
          <a:p>
            <a:pPr marL="171450" indent="-171450">
              <a:buFont typeface="Arial" panose="020B0604020202020204" pitchFamily="34" charset="0"/>
              <a:buChar char="•"/>
            </a:pPr>
            <a:r>
              <a:rPr lang="en-GB" dirty="0"/>
              <a:t>Discuss any degree opportunities that surprised them or appealed to them</a:t>
            </a:r>
          </a:p>
          <a:p>
            <a:pPr marL="171450" indent="-171450">
              <a:buFont typeface="Arial" panose="020B0604020202020204" pitchFamily="34" charset="0"/>
              <a:buChar char="•"/>
            </a:pPr>
            <a:r>
              <a:rPr lang="en-GB" dirty="0"/>
              <a:t>Encourage students to reflect on the right Post 18 route for them</a:t>
            </a:r>
          </a:p>
          <a:p>
            <a:pPr marL="171450" indent="-171450">
              <a:buFont typeface="Arial" panose="020B0604020202020204" pitchFamily="34" charset="0"/>
              <a:buChar char="•"/>
            </a:pPr>
            <a:r>
              <a:rPr lang="en-GB" dirty="0"/>
              <a:t>Download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Where Can English Take You (Apprenticeship Poster) for display https://</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amazingapprenticeships.com</a:t>
            </a:r>
            <a:r>
              <a:rPr lang="en-GB" sz="1800" dirty="0">
                <a:effectLst/>
                <a:latin typeface="Calibri" panose="020F0502020204030204" pitchFamily="34" charset="0"/>
                <a:ea typeface="Calibri" panose="020F0502020204030204" pitchFamily="34" charset="0"/>
                <a:cs typeface="Times New Roman" panose="02020603050405020304" pitchFamily="18" charset="0"/>
              </a:rPr>
              <a:t>/resource/where-can-</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english</a:t>
            </a:r>
            <a:r>
              <a:rPr lang="en-GB" sz="1800" dirty="0">
                <a:effectLst/>
                <a:latin typeface="Calibri" panose="020F0502020204030204" pitchFamily="34" charset="0"/>
                <a:ea typeface="Calibri" panose="020F0502020204030204" pitchFamily="34" charset="0"/>
                <a:cs typeface="Times New Roman" panose="02020603050405020304" pitchFamily="18" charset="0"/>
              </a:rPr>
              <a:t>-take-you/</a:t>
            </a:r>
          </a:p>
        </p:txBody>
      </p:sp>
      <p:sp>
        <p:nvSpPr>
          <p:cNvPr id="4" name="Slide Number Placeholder 3"/>
          <p:cNvSpPr>
            <a:spLocks noGrp="1"/>
          </p:cNvSpPr>
          <p:nvPr>
            <p:ph type="sldNum" sz="quarter" idx="5"/>
          </p:nvPr>
        </p:nvSpPr>
        <p:spPr/>
        <p:txBody>
          <a:bodyPr/>
          <a:lstStyle/>
          <a:p>
            <a:fld id="{5427FA38-E476-468F-BBCA-7E6E019007F0}" type="slidenum">
              <a:rPr lang="en-GB" smtClean="0"/>
              <a:t>7</a:t>
            </a:fld>
            <a:endParaRPr lang="en-GB"/>
          </a:p>
        </p:txBody>
      </p:sp>
    </p:spTree>
    <p:extLst>
      <p:ext uri="{BB962C8B-B14F-4D97-AF65-F5344CB8AC3E}">
        <p14:creationId xmlns:p14="http://schemas.microsoft.com/office/powerpoint/2010/main" val="16973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Essential Skills Developed in your subject</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critical part of effective careers provision is building students’ essential skills. These are the skills that underpin success in the classroom and the world of work: skills like Teamwork, Problem Solving, Speaking and Listening. Students need to be able to recognise their skillset and talk about it confidently too. They will probably be using them already in your lessons but this can be a confusing space, with lots of overlapping terminology.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Skills Builder Universal Framework has been developed by CEC, Skills Builder Partnership, Gatsby Foundation and others to address this problem. The Framework breaks down eight essential skills into 16 teachable steps. It outlines a roadmap for progress, giving educators and employers a common language for talking about the skills that are essential for employment.  You can explore the Interactive Framework here.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How to use this slide: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Follow these links for quick 2min videos “What is this skill?”</a:t>
            </a:r>
          </a:p>
          <a:p>
            <a:r>
              <a:rPr lang="en-GB" sz="1200" dirty="0">
                <a:effectLst/>
                <a:latin typeface="Calibri" panose="020F0502020204030204" pitchFamily="34" charset="0"/>
                <a:ea typeface="Times New Roman" panose="02020603050405020304" pitchFamily="18" charset="0"/>
              </a:rPr>
              <a:t>Listening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3"/>
              </a:rPr>
              <a:t>https://hub.skillsbuilder.org/resources/listening-overview/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Speaking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4"/>
              </a:rPr>
              <a:t>https://hub.skillsbuilder.org/resources/speaking-overview/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Problem Solving</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5"/>
              </a:rPr>
              <a:t>https://hub.skillsbuilder.org/resources/problem-solving-overview/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Creativity</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6"/>
              </a:rPr>
              <a:t>https://hub.skillsbuilder.org/resources/creativity-overview/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Staying Positive </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7"/>
              </a:rPr>
              <a:t>https://hub.skillsbuilder.org/resources/staying-positive-overview/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Aiming High</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8"/>
              </a:rPr>
              <a:t>https://hub.skillsbuilder.org/resources/aiming-high-overview/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Teamwork</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9"/>
              </a:rPr>
              <a:t>https://hub.skillsbuilder.org/resources/teamwork-overview/</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Leadership</a:t>
            </a:r>
            <a:endParaRPr lang="en-GB" sz="1200" dirty="0">
              <a:effectLst/>
              <a:latin typeface="Calibri" panose="020F0502020204030204" pitchFamily="34" charset="0"/>
              <a:ea typeface="Calibri" panose="020F0502020204030204" pitchFamily="34" charset="0"/>
            </a:endParaRPr>
          </a:p>
          <a:p>
            <a:r>
              <a:rPr lang="en-GB" sz="1200" u="sng" dirty="0">
                <a:solidFill>
                  <a:srgbClr val="0000FF"/>
                </a:solidFill>
                <a:effectLst/>
                <a:latin typeface="Calibri" panose="020F0502020204030204" pitchFamily="34" charset="0"/>
                <a:ea typeface="Times New Roman" panose="02020603050405020304" pitchFamily="18" charset="0"/>
                <a:hlinkClick r:id="rId10"/>
              </a:rPr>
              <a:t>https://hub.skillsbuilder.org/resources/leadership-overview/</a:t>
            </a:r>
            <a:endParaRPr lang="en-GB" sz="1200" dirty="0">
              <a:effectLst/>
              <a:latin typeface="Calibri" panose="020F0502020204030204" pitchFamily="34" charset="0"/>
              <a:ea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 the highlighted short lessons as starters/extension/homework tasks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There’s over 300 Short Lessons and a suite of other resources too. We have highlighted 3 essential skills that are likely to come up in your lessons. These Short Lessons are perfect for pastoral time and starters/plenaries. You can register here to access these resources: https://hub.skillsbuilder.org/account/login/</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students to measure their own skills via the Skills Builder  Skills Benchmark Tool: https://www.skillsbuilder.org/benchmark</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8</a:t>
            </a:fld>
            <a:endParaRPr lang="en-GB"/>
          </a:p>
        </p:txBody>
      </p:sp>
    </p:spTree>
    <p:extLst>
      <p:ext uri="{BB962C8B-B14F-4D97-AF65-F5344CB8AC3E}">
        <p14:creationId xmlns:p14="http://schemas.microsoft.com/office/powerpoint/2010/main" val="415005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How to use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resource can be set as a KS3 H/W task to encourage students to understand where your subject can take them and to engage in a research task about those roles using National Career Service </a:t>
            </a:r>
            <a:r>
              <a:rPr kumimoji="0" lang="en-GB" sz="1200" b="0" i="0" u="none" strike="noStrike" kern="1200" cap="none" spc="0" normalizeH="0" baseline="0" noProof="0" dirty="0">
                <a:ln>
                  <a:noFill/>
                </a:ln>
                <a:solidFill>
                  <a:prstClr val="black"/>
                </a:solidFill>
                <a:effectLst/>
                <a:uLnTx/>
                <a:uFillTx/>
                <a:latin typeface="+mn-lt"/>
                <a:ea typeface="+mn-ea"/>
                <a:cs typeface="+mn-cs"/>
              </a:rPr>
              <a:t>https://</a:t>
            </a:r>
            <a:r>
              <a:rPr kumimoji="0" lang="en-GB" sz="1200" b="0" i="0" u="none" strike="noStrike" kern="1200" cap="none" spc="0" normalizeH="0" baseline="0" noProof="0" dirty="0" err="1">
                <a:ln>
                  <a:noFill/>
                </a:ln>
                <a:solidFill>
                  <a:prstClr val="black"/>
                </a:solidFill>
                <a:effectLst/>
                <a:uLnTx/>
                <a:uFillTx/>
                <a:latin typeface="+mn-lt"/>
                <a:ea typeface="+mn-ea"/>
                <a:cs typeface="+mn-cs"/>
              </a:rPr>
              <a:t>nationalcareers.service.gov.uk</a:t>
            </a:r>
            <a:r>
              <a:rPr kumimoji="0" lang="en-GB" sz="1200" b="0" i="0" u="none" strike="noStrike" kern="1200" cap="none" spc="0" normalizeH="0" baseline="0" noProof="0" dirty="0">
                <a:ln>
                  <a:noFill/>
                </a:ln>
                <a:solidFill>
                  <a:prstClr val="black"/>
                </a:solidFill>
                <a:effectLst/>
                <a:uLnTx/>
                <a:uFillTx/>
                <a:latin typeface="+mn-lt"/>
                <a:ea typeface="+mn-ea"/>
                <a:cs typeface="+mn-cs"/>
              </a:rPr>
              <a:t>/explore-careers</a:t>
            </a:r>
          </a:p>
          <a:p>
            <a:endParaRPr lang="en-GB" dirty="0"/>
          </a:p>
          <a:p>
            <a:r>
              <a:rPr lang="en-GB" b="1" dirty="0"/>
              <a:t>Ideas: </a:t>
            </a:r>
          </a:p>
          <a:p>
            <a:r>
              <a:rPr lang="en-GB" dirty="0"/>
              <a:t>Use this research task as a basis for a presentation/discussion task in class</a:t>
            </a:r>
          </a:p>
          <a:p>
            <a:r>
              <a:rPr lang="en-GB" dirty="0"/>
              <a:t>Consider parental engagement and how students can reflect on their learning on the relevance of your subject with parents/trusted adults</a:t>
            </a: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9</a:t>
            </a:fld>
            <a:endParaRPr lang="en-GB"/>
          </a:p>
        </p:txBody>
      </p:sp>
    </p:spTree>
    <p:extLst>
      <p:ext uri="{BB962C8B-B14F-4D97-AF65-F5344CB8AC3E}">
        <p14:creationId xmlns:p14="http://schemas.microsoft.com/office/powerpoint/2010/main" val="89871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14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9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8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15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1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42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alpha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alpha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92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98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0DEDA">
            <a:alpha val="3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56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2.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3.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4.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5.xml"/><Relationship Id="rId1" Type="http://schemas.openxmlformats.org/officeDocument/2006/relationships/slideLayout" Target="../slideLayouts/slideLayout16.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image" Target="../media/image5.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3.emf"/><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DEDA">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5488" t="17073" r="14778" b="27967"/>
          <a:stretch/>
        </p:blipFill>
        <p:spPr>
          <a:xfrm>
            <a:off x="0" y="523643"/>
            <a:ext cx="5218769" cy="5810713"/>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79529343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Shape, arrow&#10;&#10;Description automatically generated">
            <a:extLst>
              <a:ext uri="{FF2B5EF4-FFF2-40B4-BE49-F238E27FC236}">
                <a16:creationId xmlns:a16="http://schemas.microsoft.com/office/drawing/2014/main" id="{632DDE11-F385-D245-A1B5-802FA956BE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6284977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6E601D5B-7D65-0945-B457-A7330D051F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149223894"/>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3D61F739-1D0F-FB43-9D5E-CE194FF772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10246718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058A61C-F470-694B-8C72-D1C4BFD0D3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596523407"/>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BE7B816-B614-BB40-BAB3-EC5B22A5F3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123409382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585613-9F82-2949-B840-4E0225291A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92253211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1809938" y="271043"/>
            <a:ext cx="1180583" cy="754546"/>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2" name="TextBox 1">
            <a:extLst>
              <a:ext uri="{FF2B5EF4-FFF2-40B4-BE49-F238E27FC236}">
                <a16:creationId xmlns:a16="http://schemas.microsoft.com/office/drawing/2014/main" id="{0005D8A7-CE7F-954B-9084-DDB830CDAE9C}"/>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a:extLst>
              <a:ext uri="{FF2B5EF4-FFF2-40B4-BE49-F238E27FC236}">
                <a16:creationId xmlns:a16="http://schemas.microsoft.com/office/drawing/2014/main" id="{660D1C59-2C7F-D643-A67D-BBFEF52305F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1809938" y="271043"/>
            <a:ext cx="1180583" cy="754546"/>
          </a:xfrm>
          <a:prstGeom prst="rect">
            <a:avLst/>
          </a:prstGeom>
        </p:spPr>
      </p:pic>
      <p:sp>
        <p:nvSpPr>
          <p:cNvPr id="8" name="TextBox 7">
            <a:extLst>
              <a:ext uri="{FF2B5EF4-FFF2-40B4-BE49-F238E27FC236}">
                <a16:creationId xmlns:a16="http://schemas.microsoft.com/office/drawing/2014/main" id="{183D2414-158B-124B-BFD4-4D6F2850D65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a:extLst>
              <a:ext uri="{FF2B5EF4-FFF2-40B4-BE49-F238E27FC236}">
                <a16:creationId xmlns:a16="http://schemas.microsoft.com/office/drawing/2014/main" id="{4DFD3C1D-D22E-B341-A853-5BE35884CA6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1809938" y="271043"/>
            <a:ext cx="1180583" cy="754546"/>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dirty="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11266878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290EC3-79AE-4146-A0C7-B9FFD2B73CF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750" t="32602" r="14778" b="43748"/>
          <a:stretch/>
        </p:blipFill>
        <p:spPr>
          <a:xfrm>
            <a:off x="-1" y="0"/>
            <a:ext cx="7280719" cy="6858000"/>
          </a:xfrm>
          <a:prstGeom prst="rect">
            <a:avLst/>
          </a:prstGeom>
        </p:spPr>
      </p:pic>
      <p:pic>
        <p:nvPicPr>
          <p:cNvPr id="9" name="Picture 8">
            <a:extLst>
              <a:ext uri="{FF2B5EF4-FFF2-40B4-BE49-F238E27FC236}">
                <a16:creationId xmlns:a16="http://schemas.microsoft.com/office/drawing/2014/main" id="{8D951583-09D9-8440-8BAE-B03A31426D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790" t="28792" r="16422" b="42802"/>
          <a:stretch/>
        </p:blipFill>
        <p:spPr>
          <a:xfrm>
            <a:off x="9513107" y="5062330"/>
            <a:ext cx="2466858" cy="1576643"/>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828660" y="497139"/>
            <a:ext cx="1847334" cy="754545"/>
          </a:xfrm>
          <a:prstGeom prst="rect">
            <a:avLst/>
          </a:prstGeom>
        </p:spPr>
      </p:pic>
    </p:spTree>
    <p:extLst>
      <p:ext uri="{BB962C8B-B14F-4D97-AF65-F5344CB8AC3E}">
        <p14:creationId xmlns:p14="http://schemas.microsoft.com/office/powerpoint/2010/main" val="40603331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D3835C4-CE57-854F-99C2-4A7E6488C40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3242544038"/>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222A101D-D2DA-874C-A59B-BE6FE80705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283554111"/>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0DEDA">
            <a:alpha val="30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eg"/><Relationship Id="rId7" Type="http://schemas.openxmlformats.org/officeDocument/2006/relationships/hyperlink" Target="https://www.bbc.co.uk/bitesize/articles/zbddcq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bbc.co.uk/bitesize/articles/zkggf4j" TargetMode="External"/><Relationship Id="rId5" Type="http://schemas.openxmlformats.org/officeDocument/2006/relationships/hyperlink" Target="https://www.bbc.co.uk/bitesize/tags/zfmnwty/jobs-that-use-english-and-drama/4" TargetMode="External"/><Relationship Id="rId4" Type="http://schemas.openxmlformats.org/officeDocument/2006/relationships/image" Target="../media/image15.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8.jpeg"/><Relationship Id="rId7" Type="http://schemas.openxmlformats.org/officeDocument/2006/relationships/hyperlink" Target="https://www.bbc.co.uk/bitesize/articles/zbgc6v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bbc.co.uk/bitesize/articles/zvts7nb" TargetMode="External"/><Relationship Id="rId5" Type="http://schemas.openxmlformats.org/officeDocument/2006/relationships/hyperlink" Target="https://www.bbc.co.uk/bitesize/articles/zv6knrd" TargetMode="External"/><Relationship Id="rId10" Type="http://schemas.openxmlformats.org/officeDocument/2006/relationships/image" Target="../media/image17.png"/><Relationship Id="rId4" Type="http://schemas.openxmlformats.org/officeDocument/2006/relationships/hyperlink" Target="https://www.bbc.co.uk/bitesize/tags/zfmnwty/jobs-that-use-english-and-drama/4" TargetMode="External"/><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solicitor" TargetMode="External"/><Relationship Id="rId3" Type="http://schemas.openxmlformats.org/officeDocument/2006/relationships/image" Target="../media/image21.png"/><Relationship Id="rId7" Type="http://schemas.openxmlformats.org/officeDocument/2006/relationships/hyperlink" Target="https://nationalcareers.service.gov.uk/job-profiles/web-content-edito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nationalcareers.service.gov.uk/job-profiles/advertising-copywriter" TargetMode="External"/><Relationship Id="rId11" Type="http://schemas.openxmlformats.org/officeDocument/2006/relationships/image" Target="../media/image23.emf"/><Relationship Id="rId5" Type="http://schemas.openxmlformats.org/officeDocument/2006/relationships/image" Target="../media/image22.png"/><Relationship Id="rId10" Type="http://schemas.openxmlformats.org/officeDocument/2006/relationships/hyperlink" Target="https://nationalcareers.service.gov.uk/job-profiles/writer" TargetMode="External"/><Relationship Id="rId4" Type="http://schemas.openxmlformats.org/officeDocument/2006/relationships/hyperlink" Target="https://nationalcareers.service.gov.uk/explore-careers" TargetMode="External"/><Relationship Id="rId9" Type="http://schemas.openxmlformats.org/officeDocument/2006/relationships/hyperlink" Target="https://nationalcareers.service.gov.uk/job-profiles/personal-assista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www.tlevels.gov.uk/students/subjects/educ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6.png"/><Relationship Id="rId4" Type="http://schemas.openxmlformats.org/officeDocument/2006/relationships/hyperlink" Target="https://amazingapprenticeships.com/resource/where-can-english-take-you/"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hub.skillsbuilder.org/resources/browse/short-lesson/listening/step-6/step-7/step-8/" TargetMode="External"/><Relationship Id="rId13"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hyperlink" Target="https://hub.skillsbuilder.org/resources/listening-overview/" TargetMode="External"/><Relationship Id="rId12" Type="http://schemas.openxmlformats.org/officeDocument/2006/relationships/hyperlink" Target="https://hub.skillsbuilder.org/resources/browse/short-lesson/aiming-high/step-8/step-9/step-1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hub.skillsbuilder.org/resources/browse/short-lesson/speaking/step-8/step-9/step-10/" TargetMode="External"/><Relationship Id="rId11" Type="http://schemas.openxmlformats.org/officeDocument/2006/relationships/hyperlink" Target="https://hub.skillsbuilder.org/resources/browse/short-lesson/aiming-high/step-6/step-7/step-8/" TargetMode="External"/><Relationship Id="rId5" Type="http://schemas.openxmlformats.org/officeDocument/2006/relationships/hyperlink" Target="https://hub.skillsbuilder.org/resources/browse/short-lesson/speaking/step-6/step-7/step-8/" TargetMode="External"/><Relationship Id="rId15" Type="http://schemas.openxmlformats.org/officeDocument/2006/relationships/image" Target="../media/image31.png"/><Relationship Id="rId10" Type="http://schemas.openxmlformats.org/officeDocument/2006/relationships/hyperlink" Target="https://hub.skillsbuilder.org/resources/aiming-high-overview/" TargetMode="External"/><Relationship Id="rId4" Type="http://schemas.openxmlformats.org/officeDocument/2006/relationships/hyperlink" Target="https://hub.skillsbuilder.org/resources/speaking-overview/" TargetMode="External"/><Relationship Id="rId9" Type="http://schemas.openxmlformats.org/officeDocument/2006/relationships/hyperlink" Target="https://hub.skillsbuilder.org/resources/browse/short-lesson/listening/step-8/step-9/step-10/" TargetMode="External"/><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hyperlink" Target="https://resources.careersandenterprise.co.uk/sites/default/files/2021-01/1438_English%20Homework_Sheet_FINA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DEDA">
            <a:alpha val="4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83B0-223B-4F5B-BE1B-01D0F16EC559}"/>
              </a:ext>
            </a:extLst>
          </p:cNvPr>
          <p:cNvSpPr>
            <a:spLocks noGrp="1"/>
          </p:cNvSpPr>
          <p:nvPr>
            <p:ph type="ctrTitle" idx="4294967295"/>
          </p:nvPr>
        </p:nvSpPr>
        <p:spPr>
          <a:xfrm>
            <a:off x="5711687" y="2060714"/>
            <a:ext cx="3829878" cy="1223272"/>
          </a:xfrm>
          <a:prstGeom prst="rect">
            <a:avLst/>
          </a:prstGeom>
        </p:spPr>
        <p:txBody>
          <a:bodyPr/>
          <a:lstStyle/>
          <a:p>
            <a:r>
              <a:rPr lang="en-GB" b="1" dirty="0">
                <a:solidFill>
                  <a:schemeClr val="tx2"/>
                </a:solidFill>
                <a:latin typeface="+mn-lt"/>
              </a:rPr>
              <a:t>My Learning, </a:t>
            </a:r>
            <a:br>
              <a:rPr lang="en-GB" b="1" dirty="0">
                <a:solidFill>
                  <a:schemeClr val="tx2"/>
                </a:solidFill>
                <a:latin typeface="+mn-lt"/>
              </a:rPr>
            </a:br>
            <a:r>
              <a:rPr lang="en-GB" b="1" dirty="0">
                <a:solidFill>
                  <a:schemeClr val="tx2"/>
                </a:solidFill>
                <a:latin typeface="+mn-lt"/>
              </a:rPr>
              <a:t>My Future</a:t>
            </a:r>
            <a:br>
              <a:rPr lang="en-GB" b="1" dirty="0">
                <a:solidFill>
                  <a:schemeClr val="tx2"/>
                </a:solidFill>
                <a:latin typeface="+mn-lt"/>
              </a:rPr>
            </a:br>
            <a:endParaRPr lang="en-GB" sz="1000" b="1" dirty="0">
              <a:solidFill>
                <a:schemeClr val="tx2"/>
              </a:solidFill>
              <a:latin typeface="+mn-lt"/>
            </a:endParaRPr>
          </a:p>
        </p:txBody>
      </p:sp>
      <p:sp>
        <p:nvSpPr>
          <p:cNvPr id="3" name="Subtitle 2">
            <a:extLst>
              <a:ext uri="{FF2B5EF4-FFF2-40B4-BE49-F238E27FC236}">
                <a16:creationId xmlns:a16="http://schemas.microsoft.com/office/drawing/2014/main" id="{C6F052F0-9CD1-4F50-A5FF-01F325B78F99}"/>
              </a:ext>
            </a:extLst>
          </p:cNvPr>
          <p:cNvSpPr>
            <a:spLocks noGrp="1"/>
          </p:cNvSpPr>
          <p:nvPr>
            <p:ph type="subTitle" idx="4294967295"/>
          </p:nvPr>
        </p:nvSpPr>
        <p:spPr>
          <a:xfrm>
            <a:off x="5711687" y="3522525"/>
            <a:ext cx="5235713" cy="1036223"/>
          </a:xfrm>
          <a:prstGeom prst="rect">
            <a:avLst/>
          </a:prstGeom>
        </p:spPr>
        <p:txBody>
          <a:bodyPr/>
          <a:lstStyle/>
          <a:p>
            <a:pPr marL="0" indent="0">
              <a:buNone/>
            </a:pPr>
            <a:r>
              <a:rPr lang="en-GB" sz="2400" b="1" dirty="0">
                <a:solidFill>
                  <a:schemeClr val="accent2"/>
                </a:solidFill>
              </a:rPr>
              <a:t>Where can studying English take you?</a:t>
            </a:r>
          </a:p>
          <a:p>
            <a:pPr marL="0" indent="0">
              <a:buNone/>
            </a:pPr>
            <a:r>
              <a:rPr lang="en-GB" sz="1800" dirty="0">
                <a:solidFill>
                  <a:schemeClr val="tx2"/>
                </a:solidFill>
              </a:rPr>
              <a:t>Highlighting the relevance of English </a:t>
            </a:r>
            <a:br>
              <a:rPr lang="en-GB" sz="1800" dirty="0">
                <a:solidFill>
                  <a:schemeClr val="tx2"/>
                </a:solidFill>
              </a:rPr>
            </a:br>
            <a:r>
              <a:rPr lang="en-GB" sz="1800" dirty="0">
                <a:solidFill>
                  <a:schemeClr val="tx2"/>
                </a:solidFill>
              </a:rPr>
              <a:t>to future careers and opportunities</a:t>
            </a:r>
          </a:p>
        </p:txBody>
      </p:sp>
    </p:spTree>
    <p:extLst>
      <p:ext uri="{BB962C8B-B14F-4D97-AF65-F5344CB8AC3E}">
        <p14:creationId xmlns:p14="http://schemas.microsoft.com/office/powerpoint/2010/main" val="6704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C28B-CD21-7748-8D51-16CBD620F4DA}"/>
              </a:ext>
            </a:extLst>
          </p:cNvPr>
          <p:cNvSpPr txBox="1">
            <a:spLocks/>
          </p:cNvSpPr>
          <p:nvPr/>
        </p:nvSpPr>
        <p:spPr>
          <a:xfrm>
            <a:off x="1891553" y="2771273"/>
            <a:ext cx="3544047" cy="13154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tx2"/>
                </a:solidFill>
                <a:latin typeface="+mn-lt"/>
              </a:rPr>
              <a:t>My Learning, </a:t>
            </a:r>
            <a:br>
              <a:rPr lang="en-GB" sz="4800" b="1" dirty="0">
                <a:solidFill>
                  <a:schemeClr val="tx2"/>
                </a:solidFill>
                <a:latin typeface="+mn-lt"/>
              </a:rPr>
            </a:br>
            <a:r>
              <a:rPr lang="en-GB" sz="4800" b="1" dirty="0">
                <a:solidFill>
                  <a:schemeClr val="tx2"/>
                </a:solidFill>
                <a:latin typeface="+mn-lt"/>
              </a:rPr>
              <a:t>My Future</a:t>
            </a:r>
          </a:p>
        </p:txBody>
      </p:sp>
    </p:spTree>
    <p:extLst>
      <p:ext uri="{BB962C8B-B14F-4D97-AF65-F5344CB8AC3E}">
        <p14:creationId xmlns:p14="http://schemas.microsoft.com/office/powerpoint/2010/main" val="152942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CF1D1D5-6185-AE40-A45D-FACEF1670453}"/>
              </a:ext>
            </a:extLst>
          </p:cNvPr>
          <p:cNvSpPr/>
          <p:nvPr/>
        </p:nvSpPr>
        <p:spPr>
          <a:xfrm>
            <a:off x="6096000" y="1267326"/>
            <a:ext cx="6261847" cy="4940969"/>
          </a:xfrm>
          <a:custGeom>
            <a:avLst/>
            <a:gdLst>
              <a:gd name="connsiteX0" fmla="*/ 0 w 6750803"/>
              <a:gd name="connsiteY0" fmla="*/ 0 h 4940969"/>
              <a:gd name="connsiteX1" fmla="*/ 3898231 w 6750803"/>
              <a:gd name="connsiteY1" fmla="*/ 352927 h 4940969"/>
              <a:gd name="connsiteX2" fmla="*/ 5165558 w 6750803"/>
              <a:gd name="connsiteY2" fmla="*/ 786063 h 4940969"/>
              <a:gd name="connsiteX3" fmla="*/ 3673642 w 6750803"/>
              <a:gd name="connsiteY3" fmla="*/ 1941095 h 4940969"/>
              <a:gd name="connsiteX4" fmla="*/ 1026695 w 6750803"/>
              <a:gd name="connsiteY4" fmla="*/ 2213811 h 4940969"/>
              <a:gd name="connsiteX5" fmla="*/ 368968 w 6750803"/>
              <a:gd name="connsiteY5" fmla="*/ 3224463 h 4940969"/>
              <a:gd name="connsiteX6" fmla="*/ 2454442 w 6750803"/>
              <a:gd name="connsiteY6" fmla="*/ 3545306 h 4940969"/>
              <a:gd name="connsiteX7" fmla="*/ 4283242 w 6750803"/>
              <a:gd name="connsiteY7" fmla="*/ 3785937 h 4940969"/>
              <a:gd name="connsiteX8" fmla="*/ 3160295 w 6750803"/>
              <a:gd name="connsiteY8" fmla="*/ 4443663 h 4940969"/>
              <a:gd name="connsiteX9" fmla="*/ 6304547 w 6750803"/>
              <a:gd name="connsiteY9" fmla="*/ 4844716 h 4940969"/>
              <a:gd name="connsiteX10" fmla="*/ 6657474 w 6750803"/>
              <a:gd name="connsiteY10" fmla="*/ 4940969 h 49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0803" h="4940969">
                <a:moveTo>
                  <a:pt x="0" y="0"/>
                </a:moveTo>
                <a:cubicBezTo>
                  <a:pt x="1518652" y="110958"/>
                  <a:pt x="3037305" y="221917"/>
                  <a:pt x="3898231" y="352927"/>
                </a:cubicBezTo>
                <a:cubicBezTo>
                  <a:pt x="4759157" y="483937"/>
                  <a:pt x="5202990" y="521368"/>
                  <a:pt x="5165558" y="786063"/>
                </a:cubicBezTo>
                <a:cubicBezTo>
                  <a:pt x="5128127" y="1050758"/>
                  <a:pt x="4363452" y="1703137"/>
                  <a:pt x="3673642" y="1941095"/>
                </a:cubicBezTo>
                <a:cubicBezTo>
                  <a:pt x="2983832" y="2179053"/>
                  <a:pt x="1577474" y="1999916"/>
                  <a:pt x="1026695" y="2213811"/>
                </a:cubicBezTo>
                <a:cubicBezTo>
                  <a:pt x="475916" y="2427706"/>
                  <a:pt x="131010" y="3002547"/>
                  <a:pt x="368968" y="3224463"/>
                </a:cubicBezTo>
                <a:cubicBezTo>
                  <a:pt x="606926" y="3446379"/>
                  <a:pt x="1802063" y="3451727"/>
                  <a:pt x="2454442" y="3545306"/>
                </a:cubicBezTo>
                <a:cubicBezTo>
                  <a:pt x="3106821" y="3638885"/>
                  <a:pt x="4165600" y="3636211"/>
                  <a:pt x="4283242" y="3785937"/>
                </a:cubicBezTo>
                <a:cubicBezTo>
                  <a:pt x="4400884" y="3935663"/>
                  <a:pt x="2823411" y="4267200"/>
                  <a:pt x="3160295" y="4443663"/>
                </a:cubicBezTo>
                <a:cubicBezTo>
                  <a:pt x="3497179" y="4620126"/>
                  <a:pt x="5721684" y="4761832"/>
                  <a:pt x="6304547" y="4844716"/>
                </a:cubicBezTo>
                <a:cubicBezTo>
                  <a:pt x="6887410" y="4927600"/>
                  <a:pt x="6772442" y="4934284"/>
                  <a:pt x="6657474" y="4940969"/>
                </a:cubicBez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F3FFC9-E02E-3147-8B8C-7D0A7C0C9953}"/>
              </a:ext>
            </a:extLst>
          </p:cNvPr>
          <p:cNvSpPr/>
          <p:nvPr/>
        </p:nvSpPr>
        <p:spPr>
          <a:xfrm>
            <a:off x="6983856" y="3794846"/>
            <a:ext cx="2139723" cy="2139723"/>
          </a:xfrm>
          <a:prstGeom prst="ellipse">
            <a:avLst/>
          </a:prstGeom>
          <a:solidFill>
            <a:schemeClr val="bg2"/>
          </a:solidFill>
          <a:ln w="31750">
            <a:solidFill>
              <a:srgbClr val="006992">
                <a:alpha val="8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45F70C-A6EF-914F-B7F4-BEE66325AC83}"/>
              </a:ext>
            </a:extLst>
          </p:cNvPr>
          <p:cNvSpPr/>
          <p:nvPr/>
        </p:nvSpPr>
        <p:spPr>
          <a:xfrm>
            <a:off x="9464841" y="2144197"/>
            <a:ext cx="2139723" cy="2139723"/>
          </a:xfrm>
          <a:prstGeom prst="ellipse">
            <a:avLst/>
          </a:prstGeom>
          <a:solidFill>
            <a:schemeClr val="bg2"/>
          </a:solidFill>
          <a:ln w="31750">
            <a:solidFill>
              <a:srgbClr val="006992">
                <a:alpha val="8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8D53C1-6EFB-2D4E-BA80-9A9F2FCD68BC}"/>
              </a:ext>
            </a:extLst>
          </p:cNvPr>
          <p:cNvSpPr txBox="1"/>
          <p:nvPr/>
        </p:nvSpPr>
        <p:spPr>
          <a:xfrm>
            <a:off x="433137" y="1909011"/>
            <a:ext cx="5229726" cy="707886"/>
          </a:xfrm>
          <a:prstGeom prst="rect">
            <a:avLst/>
          </a:prstGeom>
          <a:noFill/>
        </p:spPr>
        <p:txBody>
          <a:bodyPr wrap="square" rtlCol="0">
            <a:spAutoFit/>
          </a:bodyPr>
          <a:lstStyle/>
          <a:p>
            <a:r>
              <a:rPr lang="en-US" sz="4000" b="1" dirty="0">
                <a:solidFill>
                  <a:schemeClr val="tx2"/>
                </a:solidFill>
              </a:rPr>
              <a:t>Why English matters</a:t>
            </a:r>
          </a:p>
        </p:txBody>
      </p:sp>
      <p:sp>
        <p:nvSpPr>
          <p:cNvPr id="15" name="Oval 14">
            <a:extLst>
              <a:ext uri="{FF2B5EF4-FFF2-40B4-BE49-F238E27FC236}">
                <a16:creationId xmlns:a16="http://schemas.microsoft.com/office/drawing/2014/main" id="{0868093E-2FEF-F440-B14F-0739A841BAAB}"/>
              </a:ext>
            </a:extLst>
          </p:cNvPr>
          <p:cNvSpPr/>
          <p:nvPr/>
        </p:nvSpPr>
        <p:spPr>
          <a:xfrm>
            <a:off x="6400803" y="747858"/>
            <a:ext cx="2139723" cy="2139723"/>
          </a:xfrm>
          <a:prstGeom prst="ellipse">
            <a:avLst/>
          </a:prstGeom>
          <a:solidFill>
            <a:schemeClr val="bg2"/>
          </a:solidFill>
          <a:ln w="31750">
            <a:solidFill>
              <a:srgbClr val="006992">
                <a:alpha val="8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B18C8AE-AB4D-044D-99D4-7328ABAFD045}"/>
              </a:ext>
            </a:extLst>
          </p:cNvPr>
          <p:cNvSpPr txBox="1"/>
          <p:nvPr/>
        </p:nvSpPr>
        <p:spPr>
          <a:xfrm>
            <a:off x="433138" y="2887581"/>
            <a:ext cx="4716378" cy="2308324"/>
          </a:xfrm>
          <a:prstGeom prst="rect">
            <a:avLst/>
          </a:prstGeom>
          <a:noFill/>
        </p:spPr>
        <p:txBody>
          <a:bodyPr wrap="square" rtlCol="0">
            <a:spAutoFit/>
          </a:bodyPr>
          <a:lstStyle/>
          <a:p>
            <a:r>
              <a:rPr lang="en-GB" sz="2400" b="1" dirty="0">
                <a:solidFill>
                  <a:schemeClr val="accent2"/>
                </a:solidFill>
              </a:rPr>
              <a:t>Have you ever considered where studying English can take you? </a:t>
            </a:r>
          </a:p>
          <a:p>
            <a:endParaRPr lang="en-GB" sz="2400" dirty="0">
              <a:solidFill>
                <a:schemeClr val="accent2"/>
              </a:solidFill>
            </a:endParaRPr>
          </a:p>
          <a:p>
            <a:r>
              <a:rPr lang="en-GB" dirty="0">
                <a:solidFill>
                  <a:schemeClr val="tx2"/>
                </a:solidFill>
              </a:rPr>
              <a:t>Today, we’ll be exploring some of </a:t>
            </a:r>
            <a:br>
              <a:rPr lang="en-GB" dirty="0">
                <a:solidFill>
                  <a:schemeClr val="tx2"/>
                </a:solidFill>
              </a:rPr>
            </a:br>
            <a:r>
              <a:rPr lang="en-GB" dirty="0">
                <a:solidFill>
                  <a:schemeClr val="tx2"/>
                </a:solidFill>
              </a:rPr>
              <a:t>the career opportunities that are available to you, as well as the various pathways you can take to get there.</a:t>
            </a:r>
          </a:p>
        </p:txBody>
      </p:sp>
      <p:pic>
        <p:nvPicPr>
          <p:cNvPr id="8" name="Picture 7">
            <a:extLst>
              <a:ext uri="{FF2B5EF4-FFF2-40B4-BE49-F238E27FC236}">
                <a16:creationId xmlns:a16="http://schemas.microsoft.com/office/drawing/2014/main" id="{9B31A1F4-C39C-C342-9F20-9AB1E7FDB1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588" t="27836" r="18605" b="42222"/>
          <a:stretch/>
        </p:blipFill>
        <p:spPr>
          <a:xfrm>
            <a:off x="10097953" y="5406662"/>
            <a:ext cx="1885499" cy="1311652"/>
          </a:xfrm>
          <a:prstGeom prst="rect">
            <a:avLst/>
          </a:prstGeom>
        </p:spPr>
      </p:pic>
      <p:sp>
        <p:nvSpPr>
          <p:cNvPr id="12" name="TextBox 11">
            <a:extLst>
              <a:ext uri="{FF2B5EF4-FFF2-40B4-BE49-F238E27FC236}">
                <a16:creationId xmlns:a16="http://schemas.microsoft.com/office/drawing/2014/main" id="{3B1D3107-603E-E049-BAE5-298DAE7B5F39}"/>
              </a:ext>
            </a:extLst>
          </p:cNvPr>
          <p:cNvSpPr txBox="1"/>
          <p:nvPr/>
        </p:nvSpPr>
        <p:spPr>
          <a:xfrm>
            <a:off x="6684603" y="1217555"/>
            <a:ext cx="1604207" cy="1323439"/>
          </a:xfrm>
          <a:prstGeom prst="rect">
            <a:avLst/>
          </a:prstGeom>
          <a:noFill/>
        </p:spPr>
        <p:txBody>
          <a:bodyPr wrap="square" rtlCol="0">
            <a:spAutoFit/>
          </a:bodyPr>
          <a:lstStyle/>
          <a:p>
            <a:pPr algn="ctr"/>
            <a:r>
              <a:rPr lang="en-GB" sz="2000" dirty="0">
                <a:solidFill>
                  <a:schemeClr val="tx2"/>
                </a:solidFill>
              </a:rPr>
              <a:t>What careers can you think of that use English?</a:t>
            </a:r>
          </a:p>
        </p:txBody>
      </p:sp>
      <p:sp>
        <p:nvSpPr>
          <p:cNvPr id="13" name="TextBox 12">
            <a:extLst>
              <a:ext uri="{FF2B5EF4-FFF2-40B4-BE49-F238E27FC236}">
                <a16:creationId xmlns:a16="http://schemas.microsoft.com/office/drawing/2014/main" id="{FA017D27-D9A4-CC45-837B-6F9FCB08C98F}"/>
              </a:ext>
            </a:extLst>
          </p:cNvPr>
          <p:cNvSpPr txBox="1"/>
          <p:nvPr/>
        </p:nvSpPr>
        <p:spPr>
          <a:xfrm>
            <a:off x="9604259" y="2478660"/>
            <a:ext cx="1892970" cy="1631216"/>
          </a:xfrm>
          <a:prstGeom prst="rect">
            <a:avLst/>
          </a:prstGeom>
          <a:noFill/>
        </p:spPr>
        <p:txBody>
          <a:bodyPr wrap="square" rtlCol="0">
            <a:spAutoFit/>
          </a:bodyPr>
          <a:lstStyle/>
          <a:p>
            <a:pPr algn="ctr"/>
            <a:r>
              <a:rPr lang="en-GB" sz="2000" dirty="0">
                <a:solidFill>
                  <a:schemeClr val="tx2"/>
                </a:solidFill>
              </a:rPr>
              <a:t>What do you think these roles involve (daily task, etc.)?</a:t>
            </a:r>
          </a:p>
        </p:txBody>
      </p:sp>
      <p:sp>
        <p:nvSpPr>
          <p:cNvPr id="14" name="TextBox 13">
            <a:extLst>
              <a:ext uri="{FF2B5EF4-FFF2-40B4-BE49-F238E27FC236}">
                <a16:creationId xmlns:a16="http://schemas.microsoft.com/office/drawing/2014/main" id="{EE0731BF-E927-0F49-8D6A-5FFE800D1813}"/>
              </a:ext>
            </a:extLst>
          </p:cNvPr>
          <p:cNvSpPr txBox="1"/>
          <p:nvPr/>
        </p:nvSpPr>
        <p:spPr>
          <a:xfrm>
            <a:off x="7187443" y="4235071"/>
            <a:ext cx="1764632" cy="1323439"/>
          </a:xfrm>
          <a:prstGeom prst="rect">
            <a:avLst/>
          </a:prstGeom>
          <a:noFill/>
        </p:spPr>
        <p:txBody>
          <a:bodyPr wrap="square" rtlCol="0">
            <a:spAutoFit/>
          </a:bodyPr>
          <a:lstStyle/>
          <a:p>
            <a:pPr algn="ctr"/>
            <a:r>
              <a:rPr lang="en-GB" sz="2000" dirty="0">
                <a:solidFill>
                  <a:schemeClr val="tx2"/>
                </a:solidFill>
              </a:rPr>
              <a:t>What skills do you think you might need for these roles?</a:t>
            </a:r>
          </a:p>
        </p:txBody>
      </p:sp>
    </p:spTree>
    <p:extLst>
      <p:ext uri="{BB962C8B-B14F-4D97-AF65-F5344CB8AC3E}">
        <p14:creationId xmlns:p14="http://schemas.microsoft.com/office/powerpoint/2010/main" val="17620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3319F3B-B0A4-9345-897B-772965BF956A}"/>
              </a:ext>
            </a:extLst>
          </p:cNvPr>
          <p:cNvSpPr/>
          <p:nvPr/>
        </p:nvSpPr>
        <p:spPr>
          <a:xfrm>
            <a:off x="3943220" y="-92765"/>
            <a:ext cx="10440716" cy="6525649"/>
          </a:xfrm>
          <a:custGeom>
            <a:avLst/>
            <a:gdLst>
              <a:gd name="connsiteX0" fmla="*/ 596696 w 10440716"/>
              <a:gd name="connsiteY0" fmla="*/ 0 h 6285510"/>
              <a:gd name="connsiteX1" fmla="*/ 3548443 w 10440716"/>
              <a:gd name="connsiteY1" fmla="*/ 1219200 h 6285510"/>
              <a:gd name="connsiteX2" fmla="*/ 8633791 w 10440716"/>
              <a:gd name="connsiteY2" fmla="*/ 1604211 h 6285510"/>
              <a:gd name="connsiteX3" fmla="*/ 6532275 w 10440716"/>
              <a:gd name="connsiteY3" fmla="*/ 3112169 h 6285510"/>
              <a:gd name="connsiteX4" fmla="*/ 67306 w 10440716"/>
              <a:gd name="connsiteY4" fmla="*/ 4908885 h 6285510"/>
              <a:gd name="connsiteX5" fmla="*/ 3532401 w 10440716"/>
              <a:gd name="connsiteY5" fmla="*/ 6015790 h 6285510"/>
              <a:gd name="connsiteX6" fmla="*/ 9467980 w 10440716"/>
              <a:gd name="connsiteY6" fmla="*/ 6256422 h 6285510"/>
              <a:gd name="connsiteX7" fmla="*/ 10366338 w 10440716"/>
              <a:gd name="connsiteY7" fmla="*/ 6272464 h 628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716" h="6285510">
                <a:moveTo>
                  <a:pt x="596696" y="0"/>
                </a:moveTo>
                <a:cubicBezTo>
                  <a:pt x="1402811" y="475916"/>
                  <a:pt x="2208927" y="951832"/>
                  <a:pt x="3548443" y="1219200"/>
                </a:cubicBezTo>
                <a:cubicBezTo>
                  <a:pt x="4887959" y="1486568"/>
                  <a:pt x="8136486" y="1288716"/>
                  <a:pt x="8633791" y="1604211"/>
                </a:cubicBezTo>
                <a:cubicBezTo>
                  <a:pt x="9131096" y="1919706"/>
                  <a:pt x="7960023" y="2561390"/>
                  <a:pt x="6532275" y="3112169"/>
                </a:cubicBezTo>
                <a:cubicBezTo>
                  <a:pt x="5104527" y="3662948"/>
                  <a:pt x="567285" y="4424948"/>
                  <a:pt x="67306" y="4908885"/>
                </a:cubicBezTo>
                <a:cubicBezTo>
                  <a:pt x="-432673" y="5392822"/>
                  <a:pt x="1965622" y="5791201"/>
                  <a:pt x="3532401" y="6015790"/>
                </a:cubicBezTo>
                <a:cubicBezTo>
                  <a:pt x="5099180" y="6240379"/>
                  <a:pt x="8328991" y="6213643"/>
                  <a:pt x="9467980" y="6256422"/>
                </a:cubicBezTo>
                <a:cubicBezTo>
                  <a:pt x="10606970" y="6299201"/>
                  <a:pt x="10486654" y="6285832"/>
                  <a:pt x="10366338" y="6272464"/>
                </a:cubicBez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itting at a table with a computer&#10;&#10;Description automatically generated with low confidence">
            <a:extLst>
              <a:ext uri="{FF2B5EF4-FFF2-40B4-BE49-F238E27FC236}">
                <a16:creationId xmlns:a16="http://schemas.microsoft.com/office/drawing/2014/main" id="{9768E7FA-B855-E440-ACFF-6B86261230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902"/>
          <a:stretch/>
        </p:blipFill>
        <p:spPr>
          <a:xfrm>
            <a:off x="5761239" y="1105468"/>
            <a:ext cx="2447177" cy="2381879"/>
          </a:xfrm>
          <a:prstGeom prst="ellipse">
            <a:avLst/>
          </a:prstGeom>
        </p:spPr>
      </p:pic>
      <p:pic>
        <p:nvPicPr>
          <p:cNvPr id="9" name="Picture 8" descr="A person sitting at a table with a computer&#10;&#10;Description automatically generated with low confidence">
            <a:extLst>
              <a:ext uri="{FF2B5EF4-FFF2-40B4-BE49-F238E27FC236}">
                <a16:creationId xmlns:a16="http://schemas.microsoft.com/office/drawing/2014/main" id="{1C17FAF8-992C-B746-8011-B2368AB48C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11"/>
          <a:stretch/>
        </p:blipFill>
        <p:spPr>
          <a:xfrm>
            <a:off x="5618520" y="827898"/>
            <a:ext cx="2673703" cy="2588405"/>
          </a:xfrm>
          <a:prstGeom prst="ellipse">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6" y="3429000"/>
            <a:ext cx="2256274" cy="1569660"/>
          </a:xfrm>
          <a:prstGeom prst="rect">
            <a:avLst/>
          </a:prstGeom>
          <a:noFill/>
        </p:spPr>
        <p:txBody>
          <a:bodyPr wrap="square" rtlCol="0">
            <a:spAutoFit/>
          </a:bodyPr>
          <a:lstStyle/>
          <a:p>
            <a:r>
              <a:rPr lang="en-GB" sz="2400" b="1" dirty="0">
                <a:solidFill>
                  <a:srgbClr val="006992"/>
                </a:solidFill>
              </a:rPr>
              <a:t>Here are some example roles and careers linked to </a:t>
            </a:r>
            <a:r>
              <a:rPr lang="en-GB" sz="2400" b="1" dirty="0">
                <a:solidFill>
                  <a:srgbClr val="006992"/>
                </a:solidFill>
                <a:hlinkClick r:id="rId5">
                  <a:extLst>
                    <a:ext uri="{A12FA001-AC4F-418D-AE19-62706E023703}">
                      <ahyp:hlinkClr xmlns:ahyp="http://schemas.microsoft.com/office/drawing/2018/hyperlinkcolor" val="tx"/>
                    </a:ext>
                  </a:extLst>
                </a:hlinkClick>
              </a:rPr>
              <a:t>English</a:t>
            </a:r>
            <a:endParaRPr lang="en-GB" sz="2400" b="1" dirty="0">
              <a:solidFill>
                <a:srgbClr val="006992"/>
              </a:solidFill>
            </a:endParaRPr>
          </a:p>
        </p:txBody>
      </p:sp>
      <p:sp>
        <p:nvSpPr>
          <p:cNvPr id="4" name="TextBox 3">
            <a:extLst>
              <a:ext uri="{FF2B5EF4-FFF2-40B4-BE49-F238E27FC236}">
                <a16:creationId xmlns:a16="http://schemas.microsoft.com/office/drawing/2014/main" id="{8B4F4AD7-F118-2F4F-AB9E-A5FBD6F97090}"/>
              </a:ext>
            </a:extLst>
          </p:cNvPr>
          <p:cNvSpPr txBox="1"/>
          <p:nvPr/>
        </p:nvSpPr>
        <p:spPr>
          <a:xfrm>
            <a:off x="8292224" y="1525769"/>
            <a:ext cx="2495255" cy="457672"/>
          </a:xfrm>
          <a:prstGeom prst="rect">
            <a:avLst/>
          </a:prstGeom>
          <a:noFill/>
        </p:spPr>
        <p:txBody>
          <a:bodyPr wrap="square" rtlCol="0">
            <a:spAutoFit/>
          </a:bodyPr>
          <a:lstStyle/>
          <a:p>
            <a:r>
              <a:rPr lang="en-GB" sz="2400" dirty="0">
                <a:solidFill>
                  <a:srgbClr val="006992"/>
                </a:solidFill>
              </a:rPr>
              <a:t>Junior Copywriter</a:t>
            </a:r>
          </a:p>
        </p:txBody>
      </p:sp>
      <p:sp>
        <p:nvSpPr>
          <p:cNvPr id="5" name="Rectangle 4">
            <a:extLst>
              <a:ext uri="{FF2B5EF4-FFF2-40B4-BE49-F238E27FC236}">
                <a16:creationId xmlns:a16="http://schemas.microsoft.com/office/drawing/2014/main" id="{E7C53E0D-77AE-3C4D-AFFC-F7353BF321C3}"/>
              </a:ext>
            </a:extLst>
          </p:cNvPr>
          <p:cNvSpPr/>
          <p:nvPr/>
        </p:nvSpPr>
        <p:spPr>
          <a:xfrm>
            <a:off x="8292224" y="2000483"/>
            <a:ext cx="1919436" cy="369332"/>
          </a:xfrm>
          <a:prstGeom prst="rect">
            <a:avLst/>
          </a:prstGeom>
        </p:spPr>
        <p:txBody>
          <a:bodyPr wrap="none">
            <a:spAutoFit/>
          </a:bodyPr>
          <a:lstStyle/>
          <a:p>
            <a:r>
              <a:rPr lang="en-GB" dirty="0">
                <a:solidFill>
                  <a:schemeClr val="accent2"/>
                </a:solidFill>
                <a:hlinkClick r:id="rId6">
                  <a:extLst>
                    <a:ext uri="{A12FA001-AC4F-418D-AE19-62706E023703}">
                      <ahyp:hlinkClr xmlns:ahyp="http://schemas.microsoft.com/office/drawing/2018/hyperlinkcolor" val="tx"/>
                    </a:ext>
                  </a:extLst>
                </a:hlinkClick>
              </a:rPr>
              <a:t>BBC Bitesize Video</a:t>
            </a:r>
            <a:endParaRPr lang="en-US" dirty="0">
              <a:solidFill>
                <a:schemeClr val="accent2"/>
              </a:solidFill>
            </a:endParaRPr>
          </a:p>
        </p:txBody>
      </p:sp>
      <p:sp>
        <p:nvSpPr>
          <p:cNvPr id="16" name="TextBox 15">
            <a:extLst>
              <a:ext uri="{FF2B5EF4-FFF2-40B4-BE49-F238E27FC236}">
                <a16:creationId xmlns:a16="http://schemas.microsoft.com/office/drawing/2014/main" id="{F7DC94C9-F05E-334B-9F0B-08C6EA5EFF76}"/>
              </a:ext>
            </a:extLst>
          </p:cNvPr>
          <p:cNvSpPr txBox="1"/>
          <p:nvPr/>
        </p:nvSpPr>
        <p:spPr>
          <a:xfrm>
            <a:off x="7180417" y="4117414"/>
            <a:ext cx="2762782" cy="830997"/>
          </a:xfrm>
          <a:prstGeom prst="rect">
            <a:avLst/>
          </a:prstGeom>
          <a:noFill/>
        </p:spPr>
        <p:txBody>
          <a:bodyPr wrap="square" rtlCol="0">
            <a:spAutoFit/>
          </a:bodyPr>
          <a:lstStyle/>
          <a:p>
            <a:r>
              <a:rPr lang="en-GB" sz="2400" dirty="0">
                <a:solidFill>
                  <a:srgbClr val="006992"/>
                </a:solidFill>
              </a:rPr>
              <a:t>Senior Content Executive </a:t>
            </a:r>
          </a:p>
        </p:txBody>
      </p:sp>
      <p:sp>
        <p:nvSpPr>
          <p:cNvPr id="18" name="Rectangle 17">
            <a:extLst>
              <a:ext uri="{FF2B5EF4-FFF2-40B4-BE49-F238E27FC236}">
                <a16:creationId xmlns:a16="http://schemas.microsoft.com/office/drawing/2014/main" id="{8CB1387A-B77C-6240-9518-8C45A9E66B9E}"/>
              </a:ext>
            </a:extLst>
          </p:cNvPr>
          <p:cNvSpPr/>
          <p:nvPr/>
        </p:nvSpPr>
        <p:spPr>
          <a:xfrm>
            <a:off x="7194384" y="4982140"/>
            <a:ext cx="2641757" cy="369332"/>
          </a:xfrm>
          <a:prstGeom prst="rect">
            <a:avLst/>
          </a:prstGeom>
        </p:spPr>
        <p:txBody>
          <a:bodyPr wrap="square">
            <a:spAutoFit/>
          </a:bodyPr>
          <a:lstStyle/>
          <a:p>
            <a:r>
              <a:rPr lang="en-GB" dirty="0">
                <a:solidFill>
                  <a:schemeClr val="accent2"/>
                </a:solidFill>
                <a:hlinkClick r:id="rId7">
                  <a:extLst>
                    <a:ext uri="{A12FA001-AC4F-418D-AE19-62706E023703}">
                      <ahyp:hlinkClr xmlns:ahyp="http://schemas.microsoft.com/office/drawing/2018/hyperlinkcolor" val="tx"/>
                    </a:ext>
                  </a:extLst>
                </a:hlinkClick>
              </a:rPr>
              <a:t>BBC Bitesize Case Study</a:t>
            </a:r>
            <a:endParaRPr lang="en-GB" dirty="0">
              <a:solidFill>
                <a:schemeClr val="accent2"/>
              </a:solidFill>
            </a:endParaRPr>
          </a:p>
        </p:txBody>
      </p:sp>
      <p:sp>
        <p:nvSpPr>
          <p:cNvPr id="41" name="Rectangle 40">
            <a:extLst>
              <a:ext uri="{FF2B5EF4-FFF2-40B4-BE49-F238E27FC236}">
                <a16:creationId xmlns:a16="http://schemas.microsoft.com/office/drawing/2014/main" id="{5B3CBA6F-C5AB-2A4D-AB5F-BD68E3B06509}"/>
              </a:ext>
            </a:extLst>
          </p:cNvPr>
          <p:cNvSpPr/>
          <p:nvPr/>
        </p:nvSpPr>
        <p:spPr>
          <a:xfrm>
            <a:off x="426144" y="5191565"/>
            <a:ext cx="2653925" cy="830997"/>
          </a:xfrm>
          <a:prstGeom prst="rect">
            <a:avLst/>
          </a:prstGeom>
        </p:spPr>
        <p:txBody>
          <a:bodyPr wrap="square">
            <a:spAutoFit/>
          </a:bodyPr>
          <a:lstStyle/>
          <a:p>
            <a:r>
              <a:rPr lang="en-GB" sz="1600" dirty="0">
                <a:solidFill>
                  <a:schemeClr val="tx2"/>
                </a:solidFill>
              </a:rPr>
              <a:t>N.B All roles and careers will involve application of what you are learning in English!</a:t>
            </a:r>
          </a:p>
        </p:txBody>
      </p:sp>
      <p:pic>
        <p:nvPicPr>
          <p:cNvPr id="50" name="Picture 49" descr="A picture containing floor, indoor, room, table&#10;&#10;Description automatically generated">
            <a:extLst>
              <a:ext uri="{FF2B5EF4-FFF2-40B4-BE49-F238E27FC236}">
                <a16:creationId xmlns:a16="http://schemas.microsoft.com/office/drawing/2014/main" id="{6697BF74-9390-164E-A450-46B7B83DF44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44011" y="3532998"/>
            <a:ext cx="2499779" cy="2497849"/>
          </a:xfrm>
          <a:prstGeom prst="ellipse">
            <a:avLst/>
          </a:prstGeom>
        </p:spPr>
      </p:pic>
      <p:pic>
        <p:nvPicPr>
          <p:cNvPr id="15" name="Picture 14" descr="Chart, pie chart&#10;&#10;Description automatically generated">
            <a:extLst>
              <a:ext uri="{FF2B5EF4-FFF2-40B4-BE49-F238E27FC236}">
                <a16:creationId xmlns:a16="http://schemas.microsoft.com/office/drawing/2014/main" id="{2D7E8A62-2D1D-EC4D-B809-D17BAB4820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62599" y="2862103"/>
            <a:ext cx="1045817" cy="636718"/>
          </a:xfrm>
          <a:prstGeom prst="rect">
            <a:avLst/>
          </a:prstGeom>
        </p:spPr>
      </p:pic>
      <p:pic>
        <p:nvPicPr>
          <p:cNvPr id="17" name="Picture 16" descr="Chart, pie chart&#10;&#10;Description automatically generated">
            <a:extLst>
              <a:ext uri="{FF2B5EF4-FFF2-40B4-BE49-F238E27FC236}">
                <a16:creationId xmlns:a16="http://schemas.microsoft.com/office/drawing/2014/main" id="{7027FD42-06C7-B84A-B037-D61C4F136B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38329" y="5622341"/>
            <a:ext cx="1045817" cy="636718"/>
          </a:xfrm>
          <a:prstGeom prst="rect">
            <a:avLst/>
          </a:prstGeom>
        </p:spPr>
      </p:pic>
    </p:spTree>
    <p:extLst>
      <p:ext uri="{BB962C8B-B14F-4D97-AF65-F5344CB8AC3E}">
        <p14:creationId xmlns:p14="http://schemas.microsoft.com/office/powerpoint/2010/main" val="327389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5C7BED09-0908-1642-B422-9CDF418F790A}"/>
              </a:ext>
            </a:extLst>
          </p:cNvPr>
          <p:cNvSpPr/>
          <p:nvPr/>
        </p:nvSpPr>
        <p:spPr>
          <a:xfrm>
            <a:off x="3943220" y="-92765"/>
            <a:ext cx="10440716" cy="6525649"/>
          </a:xfrm>
          <a:custGeom>
            <a:avLst/>
            <a:gdLst>
              <a:gd name="connsiteX0" fmla="*/ 596696 w 10440716"/>
              <a:gd name="connsiteY0" fmla="*/ 0 h 6285510"/>
              <a:gd name="connsiteX1" fmla="*/ 3548443 w 10440716"/>
              <a:gd name="connsiteY1" fmla="*/ 1219200 h 6285510"/>
              <a:gd name="connsiteX2" fmla="*/ 8633791 w 10440716"/>
              <a:gd name="connsiteY2" fmla="*/ 1604211 h 6285510"/>
              <a:gd name="connsiteX3" fmla="*/ 6532275 w 10440716"/>
              <a:gd name="connsiteY3" fmla="*/ 3112169 h 6285510"/>
              <a:gd name="connsiteX4" fmla="*/ 67306 w 10440716"/>
              <a:gd name="connsiteY4" fmla="*/ 4908885 h 6285510"/>
              <a:gd name="connsiteX5" fmla="*/ 3532401 w 10440716"/>
              <a:gd name="connsiteY5" fmla="*/ 6015790 h 6285510"/>
              <a:gd name="connsiteX6" fmla="*/ 9467980 w 10440716"/>
              <a:gd name="connsiteY6" fmla="*/ 6256422 h 6285510"/>
              <a:gd name="connsiteX7" fmla="*/ 10366338 w 10440716"/>
              <a:gd name="connsiteY7" fmla="*/ 6272464 h 628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40716" h="6285510">
                <a:moveTo>
                  <a:pt x="596696" y="0"/>
                </a:moveTo>
                <a:cubicBezTo>
                  <a:pt x="1402811" y="475916"/>
                  <a:pt x="2208927" y="951832"/>
                  <a:pt x="3548443" y="1219200"/>
                </a:cubicBezTo>
                <a:cubicBezTo>
                  <a:pt x="4887959" y="1486568"/>
                  <a:pt x="8136486" y="1288716"/>
                  <a:pt x="8633791" y="1604211"/>
                </a:cubicBezTo>
                <a:cubicBezTo>
                  <a:pt x="9131096" y="1919706"/>
                  <a:pt x="7960023" y="2561390"/>
                  <a:pt x="6532275" y="3112169"/>
                </a:cubicBezTo>
                <a:cubicBezTo>
                  <a:pt x="5104527" y="3662948"/>
                  <a:pt x="567285" y="4424948"/>
                  <a:pt x="67306" y="4908885"/>
                </a:cubicBezTo>
                <a:cubicBezTo>
                  <a:pt x="-432673" y="5392822"/>
                  <a:pt x="1965622" y="5791201"/>
                  <a:pt x="3532401" y="6015790"/>
                </a:cubicBezTo>
                <a:cubicBezTo>
                  <a:pt x="5099180" y="6240379"/>
                  <a:pt x="8328991" y="6213643"/>
                  <a:pt x="9467980" y="6256422"/>
                </a:cubicBezTo>
                <a:cubicBezTo>
                  <a:pt x="10606970" y="6299201"/>
                  <a:pt x="10486654" y="6285832"/>
                  <a:pt x="10366338" y="6272464"/>
                </a:cubicBez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book, shelf, library&#10;&#10;Description automatically generated">
            <a:extLst>
              <a:ext uri="{FF2B5EF4-FFF2-40B4-BE49-F238E27FC236}">
                <a16:creationId xmlns:a16="http://schemas.microsoft.com/office/drawing/2014/main" id="{25F07EEC-6394-3349-8816-020B6E7C84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24"/>
          <a:stretch/>
        </p:blipFill>
        <p:spPr>
          <a:xfrm>
            <a:off x="7418513" y="4119448"/>
            <a:ext cx="2652905" cy="2487900"/>
          </a:xfrm>
          <a:prstGeom prst="ellipse">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3136" y="3429000"/>
            <a:ext cx="2256274" cy="1569660"/>
          </a:xfrm>
          <a:prstGeom prst="rect">
            <a:avLst/>
          </a:prstGeom>
          <a:noFill/>
        </p:spPr>
        <p:txBody>
          <a:bodyPr wrap="square" rtlCol="0">
            <a:spAutoFit/>
          </a:bodyPr>
          <a:lstStyle/>
          <a:p>
            <a:r>
              <a:rPr lang="en-GB" sz="2400" b="1" dirty="0">
                <a:solidFill>
                  <a:srgbClr val="006992"/>
                </a:solidFill>
              </a:rPr>
              <a:t>Here are some example roles and careers linked to </a:t>
            </a:r>
            <a:r>
              <a:rPr lang="en-GB" sz="2400" b="1" dirty="0">
                <a:solidFill>
                  <a:srgbClr val="006992"/>
                </a:solidFill>
                <a:hlinkClick r:id="rId4">
                  <a:extLst>
                    <a:ext uri="{A12FA001-AC4F-418D-AE19-62706E023703}">
                      <ahyp:hlinkClr xmlns:ahyp="http://schemas.microsoft.com/office/drawing/2018/hyperlinkcolor" val="tx"/>
                    </a:ext>
                  </a:extLst>
                </a:hlinkClick>
              </a:rPr>
              <a:t>English</a:t>
            </a:r>
            <a:endParaRPr lang="en-GB" sz="2400" b="1" dirty="0">
              <a:solidFill>
                <a:srgbClr val="006992"/>
              </a:solidFill>
            </a:endParaRPr>
          </a:p>
        </p:txBody>
      </p:sp>
      <p:sp>
        <p:nvSpPr>
          <p:cNvPr id="19" name="TextBox 18">
            <a:extLst>
              <a:ext uri="{FF2B5EF4-FFF2-40B4-BE49-F238E27FC236}">
                <a16:creationId xmlns:a16="http://schemas.microsoft.com/office/drawing/2014/main" id="{32DEFFB8-F0C4-2B46-B7E0-DD755B6F0354}"/>
              </a:ext>
            </a:extLst>
          </p:cNvPr>
          <p:cNvSpPr txBox="1"/>
          <p:nvPr/>
        </p:nvSpPr>
        <p:spPr>
          <a:xfrm>
            <a:off x="9299071" y="1509081"/>
            <a:ext cx="2495255" cy="457672"/>
          </a:xfrm>
          <a:prstGeom prst="rect">
            <a:avLst/>
          </a:prstGeom>
          <a:noFill/>
        </p:spPr>
        <p:txBody>
          <a:bodyPr wrap="square" rtlCol="0">
            <a:spAutoFit/>
          </a:bodyPr>
          <a:lstStyle/>
          <a:p>
            <a:r>
              <a:rPr lang="en-GB" sz="2400" dirty="0">
                <a:solidFill>
                  <a:srgbClr val="006992"/>
                </a:solidFill>
              </a:rPr>
              <a:t>Solicitor</a:t>
            </a:r>
          </a:p>
        </p:txBody>
      </p:sp>
      <p:sp>
        <p:nvSpPr>
          <p:cNvPr id="22" name="TextBox 21">
            <a:extLst>
              <a:ext uri="{FF2B5EF4-FFF2-40B4-BE49-F238E27FC236}">
                <a16:creationId xmlns:a16="http://schemas.microsoft.com/office/drawing/2014/main" id="{C23FB12C-B72F-BC40-910D-7BFD2D7DA702}"/>
              </a:ext>
            </a:extLst>
          </p:cNvPr>
          <p:cNvSpPr txBox="1"/>
          <p:nvPr/>
        </p:nvSpPr>
        <p:spPr>
          <a:xfrm>
            <a:off x="10212426" y="5237924"/>
            <a:ext cx="2495255" cy="457672"/>
          </a:xfrm>
          <a:prstGeom prst="rect">
            <a:avLst/>
          </a:prstGeom>
          <a:noFill/>
        </p:spPr>
        <p:txBody>
          <a:bodyPr wrap="square" rtlCol="0">
            <a:spAutoFit/>
          </a:bodyPr>
          <a:lstStyle/>
          <a:p>
            <a:r>
              <a:rPr lang="en-GB" sz="2400" dirty="0">
                <a:solidFill>
                  <a:srgbClr val="006992"/>
                </a:solidFill>
              </a:rPr>
              <a:t>Writer</a:t>
            </a:r>
          </a:p>
        </p:txBody>
      </p:sp>
      <p:sp>
        <p:nvSpPr>
          <p:cNvPr id="25" name="TextBox 24">
            <a:extLst>
              <a:ext uri="{FF2B5EF4-FFF2-40B4-BE49-F238E27FC236}">
                <a16:creationId xmlns:a16="http://schemas.microsoft.com/office/drawing/2014/main" id="{3B74ACDC-75AA-3A42-8F50-E8145BEB3AE5}"/>
              </a:ext>
            </a:extLst>
          </p:cNvPr>
          <p:cNvSpPr txBox="1"/>
          <p:nvPr/>
        </p:nvSpPr>
        <p:spPr>
          <a:xfrm>
            <a:off x="6553681" y="2837842"/>
            <a:ext cx="3426733" cy="461665"/>
          </a:xfrm>
          <a:prstGeom prst="rect">
            <a:avLst/>
          </a:prstGeom>
          <a:noFill/>
        </p:spPr>
        <p:txBody>
          <a:bodyPr wrap="square" rtlCol="0">
            <a:spAutoFit/>
          </a:bodyPr>
          <a:lstStyle/>
          <a:p>
            <a:r>
              <a:rPr lang="en-GB" sz="2400" dirty="0">
                <a:solidFill>
                  <a:srgbClr val="006992"/>
                </a:solidFill>
              </a:rPr>
              <a:t>Personal Assistant</a:t>
            </a:r>
          </a:p>
        </p:txBody>
      </p:sp>
      <p:sp>
        <p:nvSpPr>
          <p:cNvPr id="29" name="TextBox 28">
            <a:extLst>
              <a:ext uri="{FF2B5EF4-FFF2-40B4-BE49-F238E27FC236}">
                <a16:creationId xmlns:a16="http://schemas.microsoft.com/office/drawing/2014/main" id="{789EA8A2-73E0-7A4F-8913-A190CAB87A11}"/>
              </a:ext>
            </a:extLst>
          </p:cNvPr>
          <p:cNvSpPr txBox="1"/>
          <p:nvPr/>
        </p:nvSpPr>
        <p:spPr>
          <a:xfrm>
            <a:off x="6553681" y="3270383"/>
            <a:ext cx="1984646" cy="369332"/>
          </a:xfrm>
          <a:prstGeom prst="rect">
            <a:avLst/>
          </a:prstGeom>
          <a:noFill/>
        </p:spPr>
        <p:txBody>
          <a:bodyPr wrap="none" rtlCol="0">
            <a:spAutoFit/>
          </a:bodyPr>
          <a:lstStyle/>
          <a:p>
            <a:r>
              <a:rPr lang="en-GB" dirty="0">
                <a:solidFill>
                  <a:schemeClr val="accent2"/>
                </a:solidFill>
                <a:hlinkClick r:id="rId5">
                  <a:extLst>
                    <a:ext uri="{A12FA001-AC4F-418D-AE19-62706E023703}">
                      <ahyp:hlinkClr xmlns:ahyp="http://schemas.microsoft.com/office/drawing/2018/hyperlinkcolor" val="tx"/>
                    </a:ext>
                  </a:extLst>
                </a:hlinkClick>
              </a:rPr>
              <a:t>BBC Bitesize Profile</a:t>
            </a:r>
            <a:endParaRPr lang="en-US" dirty="0">
              <a:solidFill>
                <a:schemeClr val="accent2"/>
              </a:solidFill>
            </a:endParaRPr>
          </a:p>
        </p:txBody>
      </p:sp>
      <p:sp>
        <p:nvSpPr>
          <p:cNvPr id="30" name="Rectangle 29">
            <a:extLst>
              <a:ext uri="{FF2B5EF4-FFF2-40B4-BE49-F238E27FC236}">
                <a16:creationId xmlns:a16="http://schemas.microsoft.com/office/drawing/2014/main" id="{8161F00F-71EC-B54B-97CD-6839FF86E7CE}"/>
              </a:ext>
            </a:extLst>
          </p:cNvPr>
          <p:cNvSpPr/>
          <p:nvPr/>
        </p:nvSpPr>
        <p:spPr>
          <a:xfrm>
            <a:off x="9299071" y="1956176"/>
            <a:ext cx="1984646" cy="369332"/>
          </a:xfrm>
          <a:prstGeom prst="rect">
            <a:avLst/>
          </a:prstGeom>
        </p:spPr>
        <p:txBody>
          <a:bodyPr wrap="none">
            <a:spAutoFit/>
          </a:bodyPr>
          <a:lstStyle/>
          <a:p>
            <a:r>
              <a:rPr lang="en-GB" dirty="0">
                <a:solidFill>
                  <a:schemeClr val="accent2"/>
                </a:solidFill>
                <a:hlinkClick r:id="rId6">
                  <a:extLst>
                    <a:ext uri="{A12FA001-AC4F-418D-AE19-62706E023703}">
                      <ahyp:hlinkClr xmlns:ahyp="http://schemas.microsoft.com/office/drawing/2018/hyperlinkcolor" val="tx"/>
                    </a:ext>
                  </a:extLst>
                </a:hlinkClick>
              </a:rPr>
              <a:t>BBC Bitesize Profile</a:t>
            </a:r>
            <a:endParaRPr lang="en-GB" dirty="0">
              <a:solidFill>
                <a:schemeClr val="accent2"/>
              </a:solidFill>
            </a:endParaRPr>
          </a:p>
        </p:txBody>
      </p:sp>
      <p:sp>
        <p:nvSpPr>
          <p:cNvPr id="31" name="Rectangle 30">
            <a:extLst>
              <a:ext uri="{FF2B5EF4-FFF2-40B4-BE49-F238E27FC236}">
                <a16:creationId xmlns:a16="http://schemas.microsoft.com/office/drawing/2014/main" id="{9059681B-943C-E34C-A5DE-007C22E6EA0B}"/>
              </a:ext>
            </a:extLst>
          </p:cNvPr>
          <p:cNvSpPr/>
          <p:nvPr/>
        </p:nvSpPr>
        <p:spPr>
          <a:xfrm>
            <a:off x="10226837" y="5634506"/>
            <a:ext cx="1919436" cy="369332"/>
          </a:xfrm>
          <a:prstGeom prst="rect">
            <a:avLst/>
          </a:prstGeom>
        </p:spPr>
        <p:txBody>
          <a:bodyPr wrap="none">
            <a:spAutoFit/>
          </a:bodyPr>
          <a:lstStyle/>
          <a:p>
            <a:r>
              <a:rPr lang="en-GB" dirty="0">
                <a:solidFill>
                  <a:schemeClr val="accent2"/>
                </a:solidFill>
                <a:hlinkClick r:id="rId7">
                  <a:extLst>
                    <a:ext uri="{A12FA001-AC4F-418D-AE19-62706E023703}">
                      <ahyp:hlinkClr xmlns:ahyp="http://schemas.microsoft.com/office/drawing/2018/hyperlinkcolor" val="tx"/>
                    </a:ext>
                  </a:extLst>
                </a:hlinkClick>
              </a:rPr>
              <a:t>BBC Bitesize Video</a:t>
            </a:r>
            <a:endParaRPr lang="en-GB" dirty="0">
              <a:solidFill>
                <a:schemeClr val="accent2"/>
              </a:solidFill>
            </a:endParaRPr>
          </a:p>
        </p:txBody>
      </p:sp>
      <p:sp>
        <p:nvSpPr>
          <p:cNvPr id="41" name="Rectangle 40">
            <a:extLst>
              <a:ext uri="{FF2B5EF4-FFF2-40B4-BE49-F238E27FC236}">
                <a16:creationId xmlns:a16="http://schemas.microsoft.com/office/drawing/2014/main" id="{5B3CBA6F-C5AB-2A4D-AB5F-BD68E3B06509}"/>
              </a:ext>
            </a:extLst>
          </p:cNvPr>
          <p:cNvSpPr/>
          <p:nvPr/>
        </p:nvSpPr>
        <p:spPr>
          <a:xfrm>
            <a:off x="426144" y="5191565"/>
            <a:ext cx="2881832" cy="923330"/>
          </a:xfrm>
          <a:prstGeom prst="rect">
            <a:avLst/>
          </a:prstGeom>
        </p:spPr>
        <p:txBody>
          <a:bodyPr wrap="square">
            <a:spAutoFit/>
          </a:bodyPr>
          <a:lstStyle/>
          <a:p>
            <a:r>
              <a:rPr lang="en-GB" dirty="0">
                <a:solidFill>
                  <a:schemeClr val="tx2"/>
                </a:solidFill>
              </a:rPr>
              <a:t>N.B All roles and careers will involve application of what you are learning in English!</a:t>
            </a:r>
          </a:p>
        </p:txBody>
      </p:sp>
      <p:pic>
        <p:nvPicPr>
          <p:cNvPr id="24" name="Picture 23" descr="Two people looking at a tablet&#10;&#10;Description automatically generated with medium confidence">
            <a:extLst>
              <a:ext uri="{FF2B5EF4-FFF2-40B4-BE49-F238E27FC236}">
                <a16:creationId xmlns:a16="http://schemas.microsoft.com/office/drawing/2014/main" id="{73EFFFF6-FC0A-5A4C-AA47-C47BA39EF12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11769" y="239298"/>
            <a:ext cx="2460625" cy="2424080"/>
          </a:xfrm>
          <a:prstGeom prst="ellipse">
            <a:avLst/>
          </a:prstGeom>
        </p:spPr>
      </p:pic>
      <p:pic>
        <p:nvPicPr>
          <p:cNvPr id="10" name="Picture 9" descr="Two people looking at a computer&#10;&#10;Description automatically generated with medium confidence">
            <a:extLst>
              <a:ext uri="{FF2B5EF4-FFF2-40B4-BE49-F238E27FC236}">
                <a16:creationId xmlns:a16="http://schemas.microsoft.com/office/drawing/2014/main" id="{323BDDB0-5C1E-FA44-ADC2-B7AB29F8A5B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34118" y="2168167"/>
            <a:ext cx="2460625" cy="2514899"/>
          </a:xfrm>
          <a:prstGeom prst="ellipse">
            <a:avLst/>
          </a:prstGeom>
        </p:spPr>
      </p:pic>
      <p:pic>
        <p:nvPicPr>
          <p:cNvPr id="5" name="Picture 4" descr="Chart, pie chart&#10;&#10;Description automatically generated">
            <a:extLst>
              <a:ext uri="{FF2B5EF4-FFF2-40B4-BE49-F238E27FC236}">
                <a16:creationId xmlns:a16="http://schemas.microsoft.com/office/drawing/2014/main" id="{AAB0D4D2-5E86-8247-8635-09A2C3D6C3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35632" y="2156605"/>
            <a:ext cx="1045817" cy="636718"/>
          </a:xfrm>
          <a:prstGeom prst="rect">
            <a:avLst/>
          </a:prstGeom>
        </p:spPr>
      </p:pic>
      <p:pic>
        <p:nvPicPr>
          <p:cNvPr id="20" name="Picture 19" descr="Chart, pie chart&#10;&#10;Description automatically generated">
            <a:extLst>
              <a:ext uri="{FF2B5EF4-FFF2-40B4-BE49-F238E27FC236}">
                <a16:creationId xmlns:a16="http://schemas.microsoft.com/office/drawing/2014/main" id="{EF5C9ADB-410E-3046-8DD0-9AF0585B9F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24265" y="4219636"/>
            <a:ext cx="1045817" cy="636718"/>
          </a:xfrm>
          <a:prstGeom prst="rect">
            <a:avLst/>
          </a:prstGeom>
        </p:spPr>
      </p:pic>
      <p:pic>
        <p:nvPicPr>
          <p:cNvPr id="21" name="Picture 20" descr="Chart, pie chart&#10;&#10;Description automatically generated">
            <a:extLst>
              <a:ext uri="{FF2B5EF4-FFF2-40B4-BE49-F238E27FC236}">
                <a16:creationId xmlns:a16="http://schemas.microsoft.com/office/drawing/2014/main" id="{3B57AE0A-EA3B-7F44-B603-BAA75ECC844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61172" y="6118286"/>
            <a:ext cx="1045817" cy="636718"/>
          </a:xfrm>
          <a:prstGeom prst="rect">
            <a:avLst/>
          </a:prstGeom>
        </p:spPr>
      </p:pic>
    </p:spTree>
    <p:extLst>
      <p:ext uri="{BB962C8B-B14F-4D97-AF65-F5344CB8AC3E}">
        <p14:creationId xmlns:p14="http://schemas.microsoft.com/office/powerpoint/2010/main" val="244608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square&#10;&#10;Description automatically generated">
            <a:extLst>
              <a:ext uri="{FF2B5EF4-FFF2-40B4-BE49-F238E27FC236}">
                <a16:creationId xmlns:a16="http://schemas.microsoft.com/office/drawing/2014/main" id="{E3E359A7-E361-2D4B-A357-D189CD812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6032" y="3675380"/>
            <a:ext cx="3858809" cy="2792655"/>
          </a:xfrm>
          <a:prstGeom prst="rect">
            <a:avLst/>
          </a:prstGeom>
        </p:spPr>
      </p:pic>
      <p:pic>
        <p:nvPicPr>
          <p:cNvPr id="13" name="Picture 12" descr="Shape, square&#10;&#10;Description automatically generated">
            <a:extLst>
              <a:ext uri="{FF2B5EF4-FFF2-40B4-BE49-F238E27FC236}">
                <a16:creationId xmlns:a16="http://schemas.microsoft.com/office/drawing/2014/main" id="{0AEAE0F0-D9A4-8C49-9A56-051A0E149A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223" y="3675380"/>
            <a:ext cx="3858809" cy="2792655"/>
          </a:xfrm>
          <a:prstGeom prst="rect">
            <a:avLst/>
          </a:prstGeom>
        </p:spPr>
      </p:pic>
      <p:sp>
        <p:nvSpPr>
          <p:cNvPr id="12" name="Freeform 11">
            <a:extLst>
              <a:ext uri="{FF2B5EF4-FFF2-40B4-BE49-F238E27FC236}">
                <a16:creationId xmlns:a16="http://schemas.microsoft.com/office/drawing/2014/main" id="{108BDA52-2342-CA4F-8AE4-5A9FA41036F8}"/>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Discover more about the role</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754892"/>
            <a:ext cx="6643526" cy="646331"/>
          </a:xfrm>
          <a:prstGeom prst="rect">
            <a:avLst/>
          </a:prstGeom>
          <a:noFill/>
        </p:spPr>
        <p:txBody>
          <a:bodyPr wrap="square" rtlCol="0">
            <a:spAutoFit/>
          </a:bodyPr>
          <a:lstStyle/>
          <a:p>
            <a:r>
              <a:rPr lang="en-GB" dirty="0">
                <a:solidFill>
                  <a:schemeClr val="tx2"/>
                </a:solidFill>
              </a:rPr>
              <a:t>Explore careers using </a:t>
            </a:r>
            <a:r>
              <a:rPr lang="en-GB" dirty="0">
                <a:solidFill>
                  <a:schemeClr val="tx2"/>
                </a:solidFill>
                <a:hlinkClick r:id="rId4">
                  <a:extLst>
                    <a:ext uri="{A12FA001-AC4F-418D-AE19-62706E023703}">
                      <ahyp:hlinkClr xmlns:ahyp="http://schemas.microsoft.com/office/drawing/2018/hyperlinkcolor" val="tx"/>
                    </a:ext>
                  </a:extLst>
                </a:hlinkClick>
              </a:rPr>
              <a:t>National Careers Service</a:t>
            </a:r>
            <a:r>
              <a:rPr lang="en-GB" dirty="0">
                <a:solidFill>
                  <a:schemeClr val="tx2"/>
                </a:solidFill>
              </a:rPr>
              <a:t> 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851908" y="3907509"/>
            <a:ext cx="3022759" cy="2154436"/>
          </a:xfrm>
          <a:prstGeom prst="rect">
            <a:avLst/>
          </a:prstGeom>
        </p:spPr>
        <p:txBody>
          <a:bodyPr wrap="square">
            <a:spAutoFit/>
          </a:bodyPr>
          <a:lstStyle/>
          <a:p>
            <a:r>
              <a:rPr lang="en-GB" dirty="0">
                <a:solidFill>
                  <a:schemeClr val="tx2"/>
                </a:solidFill>
              </a:rPr>
              <a:t>Includes: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Average Salary</a:t>
            </a:r>
          </a:p>
          <a:p>
            <a:pPr marL="285750" indent="-285750">
              <a:buFont typeface="Arial" panose="020B0604020202020204" pitchFamily="34" charset="0"/>
              <a:buChar char="•"/>
            </a:pPr>
            <a:r>
              <a:rPr lang="en-GB" dirty="0">
                <a:solidFill>
                  <a:schemeClr val="tx2"/>
                </a:solidFill>
              </a:rPr>
              <a:t>Typical Hours</a:t>
            </a:r>
          </a:p>
          <a:p>
            <a:pPr marL="285750" indent="-285750">
              <a:buFont typeface="Arial" panose="020B0604020202020204" pitchFamily="34" charset="0"/>
              <a:buChar char="•"/>
            </a:pPr>
            <a:r>
              <a:rPr lang="en-GB" dirty="0">
                <a:solidFill>
                  <a:schemeClr val="tx2"/>
                </a:solidFill>
              </a:rPr>
              <a:t>Work patterns</a:t>
            </a:r>
          </a:p>
          <a:p>
            <a:pPr marL="285750" indent="-285750">
              <a:buFont typeface="Arial" panose="020B0604020202020204" pitchFamily="34" charset="0"/>
              <a:buChar char="•"/>
            </a:pPr>
            <a:r>
              <a:rPr lang="en-GB" dirty="0">
                <a:solidFill>
                  <a:schemeClr val="tx2"/>
                </a:solidFill>
              </a:rPr>
              <a:t>Pathways/How to Become</a:t>
            </a:r>
          </a:p>
          <a:p>
            <a:pPr marL="285750" indent="-285750">
              <a:buFont typeface="Arial" panose="020B0604020202020204" pitchFamily="34" charset="0"/>
              <a:buChar char="•"/>
            </a:pPr>
            <a:r>
              <a:rPr lang="en-GB" dirty="0">
                <a:solidFill>
                  <a:schemeClr val="tx2"/>
                </a:solidFill>
              </a:rPr>
              <a:t>Essential Skills</a:t>
            </a:r>
          </a:p>
          <a:p>
            <a:pPr marL="285750" indent="-285750">
              <a:buFont typeface="Arial" panose="020B0604020202020204" pitchFamily="34" charset="0"/>
              <a:buChar char="•"/>
            </a:pPr>
            <a:r>
              <a:rPr lang="en-GB" dirty="0">
                <a:solidFill>
                  <a:schemeClr val="tx2"/>
                </a:solidFill>
              </a:rPr>
              <a:t>Daily Tasks</a:t>
            </a:r>
          </a:p>
        </p:txBody>
      </p:sp>
      <p:pic>
        <p:nvPicPr>
          <p:cNvPr id="6" name="Picture 5">
            <a:extLst>
              <a:ext uri="{FF2B5EF4-FFF2-40B4-BE49-F238E27FC236}">
                <a16:creationId xmlns:a16="http://schemas.microsoft.com/office/drawing/2014/main" id="{5EAA288C-13D7-1643-88DB-D59DCD4DD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10169" y="2447717"/>
            <a:ext cx="3218829" cy="3451159"/>
          </a:xfrm>
          <a:prstGeom prst="rect">
            <a:avLst/>
          </a:prstGeom>
          <a:ln w="12700">
            <a:solidFill>
              <a:schemeClr val="tx2"/>
            </a:solidFill>
          </a:ln>
        </p:spPr>
      </p:pic>
      <p:sp>
        <p:nvSpPr>
          <p:cNvPr id="8" name="TextBox 7">
            <a:extLst>
              <a:ext uri="{FF2B5EF4-FFF2-40B4-BE49-F238E27FC236}">
                <a16:creationId xmlns:a16="http://schemas.microsoft.com/office/drawing/2014/main" id="{2A463CFE-DA5B-6341-BEAE-A0CCD088C9F2}"/>
              </a:ext>
            </a:extLst>
          </p:cNvPr>
          <p:cNvSpPr txBox="1"/>
          <p:nvPr/>
        </p:nvSpPr>
        <p:spPr>
          <a:xfrm>
            <a:off x="4677561" y="3907509"/>
            <a:ext cx="2552451" cy="1877437"/>
          </a:xfrm>
          <a:prstGeom prst="rect">
            <a:avLst/>
          </a:prstGeom>
          <a:noFill/>
        </p:spPr>
        <p:txBody>
          <a:bodyPr wrap="square" rtlCol="0">
            <a:spAutoFit/>
          </a:bodyPr>
          <a:lstStyle/>
          <a:p>
            <a:r>
              <a:rPr lang="en-GB" dirty="0">
                <a:solidFill>
                  <a:schemeClr val="tx2"/>
                </a:solidFill>
              </a:rPr>
              <a:t>Research Ideas:</a:t>
            </a:r>
          </a:p>
          <a:p>
            <a:r>
              <a:rPr lang="en-GB" sz="800" dirty="0">
                <a:solidFill>
                  <a:schemeClr val="tx2"/>
                </a:solidFill>
              </a:rPr>
              <a:t> </a:t>
            </a:r>
          </a:p>
          <a:p>
            <a:r>
              <a:rPr lang="en-GB" dirty="0">
                <a:solidFill>
                  <a:schemeClr val="tx2"/>
                </a:solidFill>
                <a:hlinkClick r:id="rId6">
                  <a:extLst>
                    <a:ext uri="{A12FA001-AC4F-418D-AE19-62706E023703}">
                      <ahyp:hlinkClr xmlns:ahyp="http://schemas.microsoft.com/office/drawing/2018/hyperlinkcolor" val="tx"/>
                    </a:ext>
                  </a:extLst>
                </a:hlinkClick>
              </a:rPr>
              <a:t>Junior Copywriter</a:t>
            </a:r>
            <a:endParaRPr lang="en-GB" dirty="0">
              <a:solidFill>
                <a:schemeClr val="tx2"/>
              </a:solidFill>
            </a:endParaRPr>
          </a:p>
          <a:p>
            <a:r>
              <a:rPr lang="en-GB" dirty="0">
                <a:solidFill>
                  <a:schemeClr val="tx2"/>
                </a:solidFill>
                <a:hlinkClick r:id="rId7">
                  <a:extLst>
                    <a:ext uri="{A12FA001-AC4F-418D-AE19-62706E023703}">
                      <ahyp:hlinkClr xmlns:ahyp="http://schemas.microsoft.com/office/drawing/2018/hyperlinkcolor" val="tx"/>
                    </a:ext>
                  </a:extLst>
                </a:hlinkClick>
              </a:rPr>
              <a:t>Senior Content Executive</a:t>
            </a:r>
            <a:endParaRPr lang="en-GB" dirty="0">
              <a:solidFill>
                <a:schemeClr val="tx2"/>
              </a:solidFill>
            </a:endParaRPr>
          </a:p>
          <a:p>
            <a:r>
              <a:rPr lang="en-GB" dirty="0">
                <a:solidFill>
                  <a:schemeClr val="tx2"/>
                </a:solidFill>
                <a:hlinkClick r:id="rId8">
                  <a:extLst>
                    <a:ext uri="{A12FA001-AC4F-418D-AE19-62706E023703}">
                      <ahyp:hlinkClr xmlns:ahyp="http://schemas.microsoft.com/office/drawing/2018/hyperlinkcolor" val="tx"/>
                    </a:ext>
                  </a:extLst>
                </a:hlinkClick>
              </a:rPr>
              <a:t>Solicitor</a:t>
            </a:r>
            <a:endParaRPr lang="en-GB" dirty="0">
              <a:solidFill>
                <a:schemeClr val="tx2"/>
              </a:solidFill>
            </a:endParaRPr>
          </a:p>
          <a:p>
            <a:r>
              <a:rPr lang="en-GB" dirty="0">
                <a:solidFill>
                  <a:schemeClr val="tx2"/>
                </a:solidFill>
                <a:hlinkClick r:id="rId9"/>
              </a:rPr>
              <a:t>Personal Assistant</a:t>
            </a:r>
            <a:endParaRPr lang="en-GB" dirty="0">
              <a:solidFill>
                <a:schemeClr val="tx2"/>
              </a:solidFill>
            </a:endParaRPr>
          </a:p>
          <a:p>
            <a:r>
              <a:rPr lang="en-GB" dirty="0">
                <a:solidFill>
                  <a:schemeClr val="tx2"/>
                </a:solidFill>
                <a:hlinkClick r:id="rId10">
                  <a:extLst>
                    <a:ext uri="{A12FA001-AC4F-418D-AE19-62706E023703}">
                      <ahyp:hlinkClr xmlns:ahyp="http://schemas.microsoft.com/office/drawing/2018/hyperlinkcolor" val="tx"/>
                    </a:ext>
                  </a:extLst>
                </a:hlinkClick>
              </a:rPr>
              <a:t>Writer</a:t>
            </a:r>
            <a:endParaRPr lang="en-GB" dirty="0">
              <a:solidFill>
                <a:schemeClr val="tx2"/>
              </a:solidFill>
            </a:endParaRPr>
          </a:p>
        </p:txBody>
      </p:sp>
      <p:pic>
        <p:nvPicPr>
          <p:cNvPr id="9" name="Picture 8">
            <a:extLst>
              <a:ext uri="{FF2B5EF4-FFF2-40B4-BE49-F238E27FC236}">
                <a16:creationId xmlns:a16="http://schemas.microsoft.com/office/drawing/2014/main" id="{B3595923-1D4D-1541-9F0B-36714BEE41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848816" y="5614783"/>
            <a:ext cx="982552" cy="568185"/>
          </a:xfrm>
          <a:prstGeom prst="rect">
            <a:avLst/>
          </a:prstGeom>
        </p:spPr>
      </p:pic>
    </p:spTree>
    <p:extLst>
      <p:ext uri="{BB962C8B-B14F-4D97-AF65-F5344CB8AC3E}">
        <p14:creationId xmlns:p14="http://schemas.microsoft.com/office/powerpoint/2010/main" val="43271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07EE075A-7060-0F48-B0F1-F55FF0FF1B85}"/>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a:extLst>
              <a:ext uri="{FF2B5EF4-FFF2-40B4-BE49-F238E27FC236}">
                <a16:creationId xmlns:a16="http://schemas.microsoft.com/office/drawing/2014/main" id="{60271E9C-B63C-EC40-879D-FE91224F11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9411" y="2390445"/>
            <a:ext cx="2499613" cy="3535365"/>
          </a:xfrm>
          <a:prstGeom prst="rect">
            <a:avLst/>
          </a:prstGeom>
          <a:ln w="12700">
            <a:solidFill>
              <a:schemeClr val="tx2"/>
            </a:solidFill>
          </a:ln>
        </p:spPr>
      </p:pic>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Where can English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rgbClr val="006992"/>
                </a:solidFill>
              </a:rPr>
              <a:t>Pathways at 16</a:t>
            </a:r>
          </a:p>
        </p:txBody>
      </p:sp>
      <p:sp>
        <p:nvSpPr>
          <p:cNvPr id="18" name="Rectangle 17">
            <a:extLst>
              <a:ext uri="{FF2B5EF4-FFF2-40B4-BE49-F238E27FC236}">
                <a16:creationId xmlns:a16="http://schemas.microsoft.com/office/drawing/2014/main" id="{3A9E06B0-AA92-9049-89BB-0318DFDA396B}"/>
              </a:ext>
            </a:extLst>
          </p:cNvPr>
          <p:cNvSpPr/>
          <p:nvPr/>
        </p:nvSpPr>
        <p:spPr>
          <a:xfrm>
            <a:off x="465070" y="3429000"/>
            <a:ext cx="3520432" cy="2431435"/>
          </a:xfrm>
          <a:prstGeom prst="rect">
            <a:avLst/>
          </a:prstGeom>
        </p:spPr>
        <p:txBody>
          <a:bodyPr wrap="square">
            <a:spAutoFit/>
          </a:bodyPr>
          <a:lstStyle/>
          <a:p>
            <a:r>
              <a:rPr lang="en-GB" dirty="0">
                <a:solidFill>
                  <a:schemeClr val="tx2"/>
                </a:solidFill>
              </a:rPr>
              <a:t>Example Post 16 Routes </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A-Level English Language </a:t>
            </a:r>
            <a:br>
              <a:rPr lang="en-GB" dirty="0">
                <a:solidFill>
                  <a:schemeClr val="tx2"/>
                </a:solidFill>
              </a:rPr>
            </a:br>
            <a:r>
              <a:rPr lang="en-GB" dirty="0">
                <a:solidFill>
                  <a:schemeClr val="tx2"/>
                </a:solidFill>
              </a:rPr>
              <a:t>A-Level English Language and Literature </a:t>
            </a:r>
            <a:br>
              <a:rPr lang="en-GB" dirty="0">
                <a:solidFill>
                  <a:schemeClr val="tx2"/>
                </a:solidFill>
              </a:rPr>
            </a:br>
            <a:r>
              <a:rPr lang="en-GB" dirty="0">
                <a:solidFill>
                  <a:schemeClr val="tx2"/>
                </a:solidFill>
              </a:rPr>
              <a:t>A-Level English Literature</a:t>
            </a:r>
          </a:p>
          <a:p>
            <a:pPr marL="285750" indent="-285750">
              <a:buFont typeface="Arial" panose="020B0604020202020204" pitchFamily="34" charset="0"/>
              <a:buChar char="•"/>
            </a:pPr>
            <a:r>
              <a:rPr lang="en-GB" dirty="0">
                <a:solidFill>
                  <a:schemeClr val="tx2"/>
                </a:solidFill>
              </a:rPr>
              <a:t>BTEC Creative Media</a:t>
            </a:r>
          </a:p>
          <a:p>
            <a:pPr marL="285750" indent="-285750">
              <a:buFont typeface="Arial" panose="020B0604020202020204" pitchFamily="34" charset="0"/>
              <a:buChar char="•"/>
            </a:pPr>
            <a:r>
              <a:rPr lang="en-GB" u="sng" dirty="0">
                <a:solidFill>
                  <a:schemeClr val="tx2"/>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 level Education &amp; Childcare</a:t>
            </a:r>
            <a:endParaRPr lang="en-GB" u="sng" dirty="0">
              <a:solidFill>
                <a:schemeClr val="tx2"/>
              </a:solidFill>
              <a:ea typeface="Calibri" panose="020F0502020204030204" pitchFamily="34" charset="0"/>
              <a:cs typeface="Times New Roman" panose="02020603050405020304" pitchFamily="18" charset="0"/>
            </a:endParaRPr>
          </a:p>
          <a:p>
            <a:endParaRPr lang="en-GB" dirty="0">
              <a:solidFill>
                <a:schemeClr val="tx2"/>
              </a:solidFill>
            </a:endParaRPr>
          </a:p>
        </p:txBody>
      </p:sp>
      <p:sp>
        <p:nvSpPr>
          <p:cNvPr id="19" name="TextBox 18">
            <a:extLst>
              <a:ext uri="{FF2B5EF4-FFF2-40B4-BE49-F238E27FC236}">
                <a16:creationId xmlns:a16="http://schemas.microsoft.com/office/drawing/2014/main" id="{36DB4D45-303C-A542-AE3D-37FA35ED7153}"/>
              </a:ext>
            </a:extLst>
          </p:cNvPr>
          <p:cNvSpPr txBox="1"/>
          <p:nvPr/>
        </p:nvSpPr>
        <p:spPr>
          <a:xfrm>
            <a:off x="4298781" y="3429000"/>
            <a:ext cx="3463430" cy="3262432"/>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Journalist </a:t>
            </a:r>
          </a:p>
          <a:p>
            <a:pPr marL="285750" indent="-285750">
              <a:buFont typeface="Arial" panose="020B0604020202020204" pitchFamily="34" charset="0"/>
              <a:buChar char="•"/>
            </a:pPr>
            <a:r>
              <a:rPr lang="en-GB" dirty="0">
                <a:solidFill>
                  <a:schemeClr val="tx2"/>
                </a:solidFill>
              </a:rPr>
              <a:t>Public Relations Assistant </a:t>
            </a:r>
          </a:p>
          <a:p>
            <a:pPr marL="285750" indent="-285750">
              <a:buFont typeface="Arial" panose="020B0604020202020204" pitchFamily="34" charset="0"/>
              <a:buChar char="•"/>
            </a:pPr>
            <a:r>
              <a:rPr lang="en-GB" dirty="0">
                <a:solidFill>
                  <a:schemeClr val="tx2"/>
                </a:solidFill>
              </a:rPr>
              <a:t>Speech &amp; Language Therapist Advanced</a:t>
            </a:r>
          </a:p>
          <a:p>
            <a:pPr marL="285750" indent="-285750">
              <a:buFont typeface="Arial" panose="020B0604020202020204" pitchFamily="34" charset="0"/>
              <a:buChar char="•"/>
            </a:pPr>
            <a:r>
              <a:rPr lang="en-GB" dirty="0">
                <a:solidFill>
                  <a:schemeClr val="tx2"/>
                </a:solidFill>
              </a:rPr>
              <a:t>Clinical Practitioner</a:t>
            </a:r>
          </a:p>
          <a:p>
            <a:pPr marL="285750" indent="-285750">
              <a:buFont typeface="Arial" panose="020B0604020202020204" pitchFamily="34" charset="0"/>
              <a:buChar char="•"/>
            </a:pPr>
            <a:r>
              <a:rPr lang="en-GB" dirty="0">
                <a:solidFill>
                  <a:schemeClr val="tx2"/>
                </a:solidFill>
              </a:rPr>
              <a:t>Publishing Assistant </a:t>
            </a:r>
          </a:p>
          <a:p>
            <a:pPr marL="285750" indent="-285750">
              <a:buFont typeface="Arial" panose="020B0604020202020204" pitchFamily="34" charset="0"/>
              <a:buChar char="•"/>
            </a:pPr>
            <a:r>
              <a:rPr lang="en-GB" dirty="0">
                <a:solidFill>
                  <a:schemeClr val="tx2"/>
                </a:solidFill>
              </a:rPr>
              <a:t>Customer Services Practitioner </a:t>
            </a:r>
          </a:p>
          <a:p>
            <a:pPr marL="285750" indent="-285750">
              <a:buFont typeface="Arial" panose="020B0604020202020204" pitchFamily="34" charset="0"/>
              <a:buChar char="•"/>
            </a:pPr>
            <a:r>
              <a:rPr lang="en-GB" dirty="0">
                <a:solidFill>
                  <a:schemeClr val="tx2"/>
                </a:solidFill>
              </a:rPr>
              <a:t>Advertising and Media Executive</a:t>
            </a:r>
          </a:p>
          <a:p>
            <a:endParaRPr lang="en-GB" dirty="0">
              <a:solidFill>
                <a:schemeClr val="tx2"/>
              </a:solidFill>
            </a:endParaRPr>
          </a:p>
        </p:txBody>
      </p:sp>
      <p:pic>
        <p:nvPicPr>
          <p:cNvPr id="13" name="Picture 12">
            <a:extLst>
              <a:ext uri="{FF2B5EF4-FFF2-40B4-BE49-F238E27FC236}">
                <a16:creationId xmlns:a16="http://schemas.microsoft.com/office/drawing/2014/main" id="{8B1D1500-2EFD-004B-A889-E4F79FF352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pic>
        <p:nvPicPr>
          <p:cNvPr id="5" name="Picture 4" descr="Logo&#10;&#10;Description automatically generated">
            <a:extLst>
              <a:ext uri="{FF2B5EF4-FFF2-40B4-BE49-F238E27FC236}">
                <a16:creationId xmlns:a16="http://schemas.microsoft.com/office/drawing/2014/main" id="{9B2324B0-9C30-3C41-BFE3-7D4D8B8EA6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spTree>
    <p:extLst>
      <p:ext uri="{BB962C8B-B14F-4D97-AF65-F5344CB8AC3E}">
        <p14:creationId xmlns:p14="http://schemas.microsoft.com/office/powerpoint/2010/main" val="15053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81ED543-6D49-3440-B841-B4C74E9BC6EF}"/>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2C7D99A2-3ABC-1F4C-B7C7-5825610FF1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692" y="2390445"/>
            <a:ext cx="2503332" cy="3540625"/>
          </a:xfrm>
          <a:prstGeom prst="rect">
            <a:avLst/>
          </a:prstGeom>
          <a:ln w="12700">
            <a:solidFill>
              <a:schemeClr val="tx2"/>
            </a:solidFill>
          </a:ln>
        </p:spPr>
      </p:pic>
      <p:sp>
        <p:nvSpPr>
          <p:cNvPr id="3" name="TextBox 2">
            <a:extLst>
              <a:ext uri="{FF2B5EF4-FFF2-40B4-BE49-F238E27FC236}">
                <a16:creationId xmlns:a16="http://schemas.microsoft.com/office/drawing/2014/main" id="{73F7930A-B75A-ED47-B671-F64D82EA86D6}"/>
              </a:ext>
            </a:extLst>
          </p:cNvPr>
          <p:cNvSpPr txBox="1"/>
          <p:nvPr/>
        </p:nvSpPr>
        <p:spPr>
          <a:xfrm>
            <a:off x="433136" y="1909009"/>
            <a:ext cx="6465205" cy="707886"/>
          </a:xfrm>
          <a:prstGeom prst="rect">
            <a:avLst/>
          </a:prstGeom>
          <a:noFill/>
        </p:spPr>
        <p:txBody>
          <a:bodyPr wrap="square" rtlCol="0">
            <a:spAutoFit/>
          </a:bodyPr>
          <a:lstStyle/>
          <a:p>
            <a:r>
              <a:rPr lang="en-US" sz="4000" b="1" dirty="0">
                <a:solidFill>
                  <a:schemeClr val="tx2"/>
                </a:solidFill>
              </a:rPr>
              <a:t>Where can English take you</a:t>
            </a:r>
          </a:p>
        </p:txBody>
      </p:sp>
      <p:sp>
        <p:nvSpPr>
          <p:cNvPr id="4" name="TextBox 3">
            <a:extLst>
              <a:ext uri="{FF2B5EF4-FFF2-40B4-BE49-F238E27FC236}">
                <a16:creationId xmlns:a16="http://schemas.microsoft.com/office/drawing/2014/main" id="{E6085741-4222-1949-B149-FF751E1EE3B7}"/>
              </a:ext>
            </a:extLst>
          </p:cNvPr>
          <p:cNvSpPr txBox="1"/>
          <p:nvPr/>
        </p:nvSpPr>
        <p:spPr>
          <a:xfrm>
            <a:off x="433136" y="2635624"/>
            <a:ext cx="2982418" cy="461665"/>
          </a:xfrm>
          <a:prstGeom prst="rect">
            <a:avLst/>
          </a:prstGeom>
          <a:noFill/>
        </p:spPr>
        <p:txBody>
          <a:bodyPr wrap="square" rtlCol="0">
            <a:spAutoFit/>
          </a:bodyPr>
          <a:lstStyle/>
          <a:p>
            <a:r>
              <a:rPr lang="en-GB" sz="2400" b="1" dirty="0">
                <a:solidFill>
                  <a:srgbClr val="006992"/>
                </a:solidFill>
              </a:rPr>
              <a:t>Pathways at 18</a:t>
            </a:r>
          </a:p>
        </p:txBody>
      </p:sp>
      <p:sp>
        <p:nvSpPr>
          <p:cNvPr id="18" name="Rectangle 17">
            <a:extLst>
              <a:ext uri="{FF2B5EF4-FFF2-40B4-BE49-F238E27FC236}">
                <a16:creationId xmlns:a16="http://schemas.microsoft.com/office/drawing/2014/main" id="{3A9E06B0-AA92-9049-89BB-0318DFDA396B}"/>
              </a:ext>
            </a:extLst>
          </p:cNvPr>
          <p:cNvSpPr/>
          <p:nvPr/>
        </p:nvSpPr>
        <p:spPr>
          <a:xfrm>
            <a:off x="465070" y="3429000"/>
            <a:ext cx="3520432" cy="3262432"/>
          </a:xfrm>
          <a:prstGeom prst="rect">
            <a:avLst/>
          </a:prstGeom>
        </p:spPr>
        <p:txBody>
          <a:bodyPr wrap="square">
            <a:spAutoFit/>
          </a:bodyPr>
          <a:lstStyle/>
          <a:p>
            <a:r>
              <a:rPr lang="en-GB" dirty="0">
                <a:solidFill>
                  <a:schemeClr val="tx2"/>
                </a:solidFill>
              </a:rPr>
              <a:t>Example Degrees: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English Language/English Literature</a:t>
            </a:r>
          </a:p>
          <a:p>
            <a:pPr marL="285750" indent="-285750">
              <a:buFont typeface="Arial" panose="020B0604020202020204" pitchFamily="34" charset="0"/>
              <a:buChar char="•"/>
            </a:pPr>
            <a:r>
              <a:rPr lang="en-GB" dirty="0">
                <a:solidFill>
                  <a:schemeClr val="tx2"/>
                </a:solidFill>
              </a:rPr>
              <a:t>English and Comparative Literature</a:t>
            </a:r>
          </a:p>
          <a:p>
            <a:pPr marL="285750" indent="-285750">
              <a:buFont typeface="Arial" panose="020B0604020202020204" pitchFamily="34" charset="0"/>
              <a:buChar char="•"/>
            </a:pPr>
            <a:r>
              <a:rPr lang="en-GB" dirty="0">
                <a:solidFill>
                  <a:schemeClr val="tx2"/>
                </a:solidFill>
              </a:rPr>
              <a:t>Creative Writing</a:t>
            </a:r>
          </a:p>
          <a:p>
            <a:pPr marL="285750" indent="-285750">
              <a:buFont typeface="Arial" panose="020B0604020202020204" pitchFamily="34" charset="0"/>
              <a:buChar char="•"/>
            </a:pPr>
            <a:r>
              <a:rPr lang="en-GB" dirty="0">
                <a:solidFill>
                  <a:schemeClr val="tx2"/>
                </a:solidFill>
              </a:rPr>
              <a:t>English Studies and TESOL</a:t>
            </a:r>
          </a:p>
          <a:p>
            <a:pPr marL="285750" indent="-285750">
              <a:buFont typeface="Arial" panose="020B0604020202020204" pitchFamily="34" charset="0"/>
              <a:buChar char="•"/>
            </a:pPr>
            <a:r>
              <a:rPr lang="en-GB" dirty="0">
                <a:solidFill>
                  <a:schemeClr val="tx2"/>
                </a:solidFill>
              </a:rPr>
              <a:t>Journalism </a:t>
            </a:r>
          </a:p>
          <a:p>
            <a:pPr marL="285750" indent="-285750">
              <a:buFont typeface="Arial" panose="020B0604020202020204" pitchFamily="34" charset="0"/>
              <a:buChar char="•"/>
            </a:pPr>
            <a:r>
              <a:rPr lang="en-GB" dirty="0">
                <a:solidFill>
                  <a:schemeClr val="tx2"/>
                </a:solidFill>
              </a:rPr>
              <a:t>Law</a:t>
            </a:r>
          </a:p>
          <a:p>
            <a:pPr marL="285750" indent="-285750">
              <a:buFont typeface="Arial" panose="020B0604020202020204" pitchFamily="34" charset="0"/>
              <a:buChar char="•"/>
            </a:pPr>
            <a:endParaRPr lang="en-GB" dirty="0">
              <a:solidFill>
                <a:schemeClr val="tx2"/>
              </a:solidFill>
            </a:endParaRPr>
          </a:p>
          <a:p>
            <a:endParaRPr lang="en-GB" dirty="0">
              <a:solidFill>
                <a:schemeClr val="tx2"/>
              </a:solidFill>
            </a:endParaRPr>
          </a:p>
        </p:txBody>
      </p:sp>
      <p:sp>
        <p:nvSpPr>
          <p:cNvPr id="19" name="TextBox 18">
            <a:extLst>
              <a:ext uri="{FF2B5EF4-FFF2-40B4-BE49-F238E27FC236}">
                <a16:creationId xmlns:a16="http://schemas.microsoft.com/office/drawing/2014/main" id="{36DB4D45-303C-A542-AE3D-37FA35ED7153}"/>
              </a:ext>
            </a:extLst>
          </p:cNvPr>
          <p:cNvSpPr txBox="1"/>
          <p:nvPr/>
        </p:nvSpPr>
        <p:spPr>
          <a:xfrm>
            <a:off x="4298781" y="3429000"/>
            <a:ext cx="3463430" cy="3262432"/>
          </a:xfrm>
          <a:prstGeom prst="rect">
            <a:avLst/>
          </a:prstGeom>
          <a:noFill/>
        </p:spPr>
        <p:txBody>
          <a:bodyPr wrap="square" rtlCol="0">
            <a:spAutoFit/>
          </a:bodyPr>
          <a:lstStyle/>
          <a:p>
            <a:r>
              <a:rPr lang="en-GB" dirty="0">
                <a:solidFill>
                  <a:schemeClr val="tx2"/>
                </a:solidFill>
              </a:rPr>
              <a:t>Apprenticeship Ideas</a:t>
            </a:r>
          </a:p>
          <a:p>
            <a:r>
              <a:rPr lang="en-GB" sz="800" dirty="0">
                <a:solidFill>
                  <a:schemeClr val="tx2"/>
                </a:solidFill>
              </a:rPr>
              <a:t> </a:t>
            </a:r>
          </a:p>
          <a:p>
            <a:pPr marL="285750" indent="-285750">
              <a:buFont typeface="Arial" panose="020B0604020202020204" pitchFamily="34" charset="0"/>
              <a:buChar char="•"/>
            </a:pPr>
            <a:r>
              <a:rPr lang="en-GB" dirty="0">
                <a:solidFill>
                  <a:schemeClr val="tx2"/>
                </a:solidFill>
              </a:rPr>
              <a:t>Journalist </a:t>
            </a:r>
          </a:p>
          <a:p>
            <a:pPr marL="285750" indent="-285750">
              <a:buFont typeface="Arial" panose="020B0604020202020204" pitchFamily="34" charset="0"/>
              <a:buChar char="•"/>
            </a:pPr>
            <a:r>
              <a:rPr lang="en-GB" dirty="0">
                <a:solidFill>
                  <a:schemeClr val="tx2"/>
                </a:solidFill>
              </a:rPr>
              <a:t>Public Relations	Assistant </a:t>
            </a:r>
          </a:p>
          <a:p>
            <a:pPr marL="285750" indent="-285750">
              <a:buFont typeface="Arial" panose="020B0604020202020204" pitchFamily="34" charset="0"/>
              <a:buChar char="•"/>
            </a:pPr>
            <a:r>
              <a:rPr lang="en-GB" dirty="0">
                <a:solidFill>
                  <a:schemeClr val="tx2"/>
                </a:solidFill>
              </a:rPr>
              <a:t>Speech &amp; Language Therapist</a:t>
            </a:r>
          </a:p>
          <a:p>
            <a:pPr marL="285750" indent="-285750">
              <a:buFont typeface="Arial" panose="020B0604020202020204" pitchFamily="34" charset="0"/>
              <a:buChar char="•"/>
            </a:pPr>
            <a:r>
              <a:rPr lang="en-GB" dirty="0">
                <a:solidFill>
                  <a:schemeClr val="tx2"/>
                </a:solidFill>
              </a:rPr>
              <a:t>Advanced Clinical Practitioner</a:t>
            </a:r>
          </a:p>
          <a:p>
            <a:pPr marL="285750" indent="-285750">
              <a:buFont typeface="Arial" panose="020B0604020202020204" pitchFamily="34" charset="0"/>
              <a:buChar char="•"/>
            </a:pPr>
            <a:r>
              <a:rPr lang="en-GB" dirty="0">
                <a:solidFill>
                  <a:schemeClr val="tx2"/>
                </a:solidFill>
              </a:rPr>
              <a:t>Publishing Assistant </a:t>
            </a:r>
          </a:p>
          <a:p>
            <a:pPr marL="285750" indent="-285750">
              <a:buFont typeface="Arial" panose="020B0604020202020204" pitchFamily="34" charset="0"/>
              <a:buChar char="•"/>
            </a:pPr>
            <a:r>
              <a:rPr lang="en-GB" dirty="0">
                <a:solidFill>
                  <a:schemeClr val="tx2"/>
                </a:solidFill>
              </a:rPr>
              <a:t>Customer Services Practitioner</a:t>
            </a:r>
          </a:p>
          <a:p>
            <a:pPr marL="285750" indent="-285750">
              <a:buFont typeface="Arial" panose="020B0604020202020204" pitchFamily="34" charset="0"/>
              <a:buChar char="•"/>
            </a:pPr>
            <a:r>
              <a:rPr lang="en-GB" dirty="0">
                <a:solidFill>
                  <a:schemeClr val="tx2"/>
                </a:solidFill>
              </a:rPr>
              <a:t>Advertising and	Media Executive</a:t>
            </a:r>
          </a:p>
          <a:p>
            <a:pPr marL="285750" indent="-285750">
              <a:buFont typeface="Arial" panose="020B0604020202020204" pitchFamily="34" charset="0"/>
              <a:buChar char="•"/>
            </a:pPr>
            <a:endParaRPr lang="en-GB" dirty="0">
              <a:solidFill>
                <a:schemeClr val="tx2"/>
              </a:solidFill>
            </a:endParaRPr>
          </a:p>
          <a:p>
            <a:endParaRPr lang="en-GB" dirty="0">
              <a:solidFill>
                <a:schemeClr val="tx2"/>
              </a:solidFill>
            </a:endParaRPr>
          </a:p>
        </p:txBody>
      </p:sp>
      <p:sp>
        <p:nvSpPr>
          <p:cNvPr id="2" name="TextBox 1">
            <a:extLst>
              <a:ext uri="{FF2B5EF4-FFF2-40B4-BE49-F238E27FC236}">
                <a16:creationId xmlns:a16="http://schemas.microsoft.com/office/drawing/2014/main" id="{5250AD25-851E-2B48-8CF0-D33264D8E7BE}"/>
              </a:ext>
            </a:extLst>
          </p:cNvPr>
          <p:cNvSpPr txBox="1"/>
          <p:nvPr/>
        </p:nvSpPr>
        <p:spPr>
          <a:xfrm>
            <a:off x="10020856" y="6106830"/>
            <a:ext cx="1588168" cy="369332"/>
          </a:xfrm>
          <a:prstGeom prst="rect">
            <a:avLst/>
          </a:prstGeom>
          <a:solidFill>
            <a:srgbClr val="006992"/>
          </a:solidFill>
          <a:ln w="12700">
            <a:solidFill>
              <a:schemeClr val="tx2"/>
            </a:solidFill>
          </a:ln>
        </p:spPr>
        <p:txBody>
          <a:bodyPr wrap="square" lIns="144000" rIns="180000" rtlCol="0">
            <a:spAutoFit/>
          </a:bodyPr>
          <a:lstStyle/>
          <a:p>
            <a:r>
              <a:rPr lang="en-US" dirty="0">
                <a:solidFill>
                  <a:schemeClr val="bg2"/>
                </a:solidFill>
                <a:hlinkClick r:id="rId4">
                  <a:extLst>
                    <a:ext uri="{A12FA001-AC4F-418D-AE19-62706E023703}">
                      <ahyp:hlinkClr xmlns:ahyp="http://schemas.microsoft.com/office/drawing/2018/hyperlinkcolor" val="tx"/>
                    </a:ext>
                  </a:extLst>
                </a:hlinkClick>
              </a:rPr>
              <a:t>Read more &gt;</a:t>
            </a:r>
            <a:endParaRPr lang="en-US" dirty="0">
              <a:solidFill>
                <a:schemeClr val="bg2"/>
              </a:solidFill>
            </a:endParaRPr>
          </a:p>
        </p:txBody>
      </p:sp>
      <p:pic>
        <p:nvPicPr>
          <p:cNvPr id="22" name="Picture 21" descr="Logo&#10;&#10;Description automatically generated">
            <a:extLst>
              <a:ext uri="{FF2B5EF4-FFF2-40B4-BE49-F238E27FC236}">
                <a16:creationId xmlns:a16="http://schemas.microsoft.com/office/drawing/2014/main" id="{E98C189A-E11A-6E4C-B8F1-A79EBCD799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9217" y="1820892"/>
            <a:ext cx="1210733" cy="393793"/>
          </a:xfrm>
          <a:prstGeom prst="rect">
            <a:avLst/>
          </a:prstGeom>
          <a:solidFill>
            <a:schemeClr val="bg2"/>
          </a:solidFill>
          <a:ln w="12700">
            <a:solidFill>
              <a:srgbClr val="E0DEDA"/>
            </a:solidFill>
          </a:ln>
        </p:spPr>
      </p:pic>
      <p:pic>
        <p:nvPicPr>
          <p:cNvPr id="23" name="Picture 22">
            <a:extLst>
              <a:ext uri="{FF2B5EF4-FFF2-40B4-BE49-F238E27FC236}">
                <a16:creationId xmlns:a16="http://schemas.microsoft.com/office/drawing/2014/main" id="{C67ACDB9-F8CF-4348-8035-75F5C98280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410" t="-5809" r="-7261" b="-10520"/>
          <a:stretch/>
        </p:blipFill>
        <p:spPr>
          <a:xfrm>
            <a:off x="9106703" y="1589043"/>
            <a:ext cx="1024309" cy="625642"/>
          </a:xfrm>
          <a:prstGeom prst="rect">
            <a:avLst/>
          </a:prstGeom>
          <a:solidFill>
            <a:schemeClr val="bg2"/>
          </a:solidFill>
          <a:ln w="12700">
            <a:solidFill>
              <a:srgbClr val="E0DEDA"/>
            </a:solidFill>
          </a:ln>
        </p:spPr>
      </p:pic>
    </p:spTree>
    <p:extLst>
      <p:ext uri="{BB962C8B-B14F-4D97-AF65-F5344CB8AC3E}">
        <p14:creationId xmlns:p14="http://schemas.microsoft.com/office/powerpoint/2010/main" val="20725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54FD513B-1D9F-364B-897A-E8CEBF54DEFC}"/>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D56303-53B6-3D46-865A-C5131DC13F97}"/>
              </a:ext>
            </a:extLst>
          </p:cNvPr>
          <p:cNvSpPr txBox="1"/>
          <p:nvPr/>
        </p:nvSpPr>
        <p:spPr>
          <a:xfrm>
            <a:off x="433136" y="1909010"/>
            <a:ext cx="2995863" cy="1323439"/>
          </a:xfrm>
          <a:prstGeom prst="rect">
            <a:avLst/>
          </a:prstGeom>
          <a:noFill/>
        </p:spPr>
        <p:txBody>
          <a:bodyPr wrap="square" rtlCol="0">
            <a:spAutoFit/>
          </a:bodyPr>
          <a:lstStyle/>
          <a:p>
            <a:r>
              <a:rPr lang="en-US" sz="4000" b="1" dirty="0">
                <a:solidFill>
                  <a:schemeClr val="tx2"/>
                </a:solidFill>
              </a:rPr>
              <a:t>Essential Skills</a:t>
            </a:r>
          </a:p>
        </p:txBody>
      </p:sp>
      <p:sp>
        <p:nvSpPr>
          <p:cNvPr id="3" name="TextBox 2">
            <a:extLst>
              <a:ext uri="{FF2B5EF4-FFF2-40B4-BE49-F238E27FC236}">
                <a16:creationId xmlns:a16="http://schemas.microsoft.com/office/drawing/2014/main" id="{CD16DF6B-C82C-C340-B2F7-D0AB6F7AE267}"/>
              </a:ext>
            </a:extLst>
          </p:cNvPr>
          <p:cNvSpPr txBox="1"/>
          <p:nvPr/>
        </p:nvSpPr>
        <p:spPr>
          <a:xfrm>
            <a:off x="433135" y="3429000"/>
            <a:ext cx="2438401" cy="1569660"/>
          </a:xfrm>
          <a:prstGeom prst="rect">
            <a:avLst/>
          </a:prstGeom>
          <a:noFill/>
        </p:spPr>
        <p:txBody>
          <a:bodyPr wrap="square" rtlCol="0">
            <a:spAutoFit/>
          </a:bodyPr>
          <a:lstStyle/>
          <a:p>
            <a:r>
              <a:rPr lang="en-GB" sz="2400" b="1" dirty="0">
                <a:solidFill>
                  <a:srgbClr val="006992"/>
                </a:solidFill>
              </a:rPr>
              <a:t>Here are three key skills needed for a career that uses English. </a:t>
            </a:r>
          </a:p>
        </p:txBody>
      </p:sp>
      <p:pic>
        <p:nvPicPr>
          <p:cNvPr id="4" name="Content Placeholder 5">
            <a:extLst>
              <a:ext uri="{FF2B5EF4-FFF2-40B4-BE49-F238E27FC236}">
                <a16:creationId xmlns:a16="http://schemas.microsoft.com/office/drawing/2014/main" id="{A140BAE4-4C13-6842-B8BB-82C9FA260CDB}"/>
              </a:ext>
            </a:extLst>
          </p:cNvPr>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1787" y="1260931"/>
            <a:ext cx="2125794" cy="623353"/>
          </a:xfrm>
          <a:prstGeom prst="rect">
            <a:avLst/>
          </a:prstGeom>
          <a:noFill/>
          <a:ln>
            <a:noFill/>
          </a:ln>
        </p:spPr>
      </p:pic>
      <p:graphicFrame>
        <p:nvGraphicFramePr>
          <p:cNvPr id="6" name="Table 6">
            <a:extLst>
              <a:ext uri="{FF2B5EF4-FFF2-40B4-BE49-F238E27FC236}">
                <a16:creationId xmlns:a16="http://schemas.microsoft.com/office/drawing/2014/main" id="{66ABB406-40D2-DB4A-970A-0FF4AE132ACA}"/>
              </a:ext>
            </a:extLst>
          </p:cNvPr>
          <p:cNvGraphicFramePr>
            <a:graphicFrameLocks noGrp="1"/>
          </p:cNvGraphicFramePr>
          <p:nvPr>
            <p:extLst>
              <p:ext uri="{D42A27DB-BD31-4B8C-83A1-F6EECF244321}">
                <p14:modId xmlns:p14="http://schemas.microsoft.com/office/powerpoint/2010/main" val="3232668888"/>
              </p:ext>
            </p:extLst>
          </p:nvPr>
        </p:nvGraphicFramePr>
        <p:xfrm>
          <a:off x="4866697" y="2234236"/>
          <a:ext cx="6892167" cy="4391851"/>
        </p:xfrm>
        <a:graphic>
          <a:graphicData uri="http://schemas.openxmlformats.org/drawingml/2006/table">
            <a:tbl>
              <a:tblPr firstRow="1" bandRow="1">
                <a:tableStyleId>{5C22544A-7EE6-4342-B048-85BDC9FD1C3A}</a:tableStyleId>
              </a:tblPr>
              <a:tblGrid>
                <a:gridCol w="2191543">
                  <a:extLst>
                    <a:ext uri="{9D8B030D-6E8A-4147-A177-3AD203B41FA5}">
                      <a16:colId xmlns:a16="http://schemas.microsoft.com/office/drawing/2014/main" val="1958813784"/>
                    </a:ext>
                  </a:extLst>
                </a:gridCol>
                <a:gridCol w="1231261">
                  <a:extLst>
                    <a:ext uri="{9D8B030D-6E8A-4147-A177-3AD203B41FA5}">
                      <a16:colId xmlns:a16="http://schemas.microsoft.com/office/drawing/2014/main" val="3877031774"/>
                    </a:ext>
                  </a:extLst>
                </a:gridCol>
                <a:gridCol w="1711402">
                  <a:extLst>
                    <a:ext uri="{9D8B030D-6E8A-4147-A177-3AD203B41FA5}">
                      <a16:colId xmlns:a16="http://schemas.microsoft.com/office/drawing/2014/main" val="1142221370"/>
                    </a:ext>
                  </a:extLst>
                </a:gridCol>
                <a:gridCol w="1757961">
                  <a:extLst>
                    <a:ext uri="{9D8B030D-6E8A-4147-A177-3AD203B41FA5}">
                      <a16:colId xmlns:a16="http://schemas.microsoft.com/office/drawing/2014/main" val="218112585"/>
                    </a:ext>
                  </a:extLst>
                </a:gridCol>
              </a:tblGrid>
              <a:tr h="882958">
                <a:tc>
                  <a:txBody>
                    <a:bodyPr/>
                    <a:lstStyle/>
                    <a:p>
                      <a:pPr>
                        <a:lnSpc>
                          <a:spcPct val="107000"/>
                        </a:lnSpc>
                        <a:spcAft>
                          <a:spcPts val="800"/>
                        </a:spcAft>
                      </a:pPr>
                      <a:endPar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Video</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KS3</a:t>
                      </a: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Skills Builder Resource KS4</a:t>
                      </a:r>
                    </a:p>
                  </a:txBody>
                  <a:tcPr marL="144000" marR="108000" marT="0" marB="0" anchor="ct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0EEED"/>
                    </a:solidFill>
                  </a:tcPr>
                </a:tc>
                <a:extLst>
                  <a:ext uri="{0D108BD9-81ED-4DB2-BD59-A6C34878D82A}">
                    <a16:rowId xmlns:a16="http://schemas.microsoft.com/office/drawing/2014/main" val="2270456091"/>
                  </a:ext>
                </a:extLst>
              </a:tr>
              <a:tr h="995991">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oral transmission of information or ideas</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4"/>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Short Lesson Speaking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Short Lesson Speaking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530823823"/>
                  </a:ext>
                </a:extLst>
              </a:tr>
              <a:tr h="1194594">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receiving, retaining and processing of information or ideas</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7"/>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Short Lesson Listening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Short Lesson Listening Step </a:t>
                      </a:r>
                      <a:b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b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1EDED"/>
                    </a:solidFill>
                  </a:tcPr>
                </a:tc>
                <a:extLst>
                  <a:ext uri="{0D108BD9-81ED-4DB2-BD59-A6C34878D82A}">
                    <a16:rowId xmlns:a16="http://schemas.microsoft.com/office/drawing/2014/main" val="3058261256"/>
                  </a:ext>
                </a:extLst>
              </a:tr>
              <a:tr h="1318308">
                <a:tc>
                  <a:txBody>
                    <a:bodyPr/>
                    <a:lstStyle/>
                    <a:p>
                      <a:pPr>
                        <a:lnSpc>
                          <a:spcPct val="107000"/>
                        </a:lnSpc>
                        <a:spcAft>
                          <a:spcPts val="800"/>
                        </a:spcAft>
                      </a:pPr>
                      <a:r>
                        <a:rPr lang="en-GB"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ability to set clear, tangible goals and devise a robust route to achieving them</a:t>
                      </a:r>
                    </a:p>
                  </a:txBody>
                  <a:tcPr marL="144000" marR="108000" marT="0" marB="0"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0"/>
                        </a:rPr>
                        <a:t>Watch here</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Short Lesson Aiming High Step 6-8</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tc>
                  <a:txBody>
                    <a:bodyPr/>
                    <a:lstStyle/>
                    <a:p>
                      <a:pPr>
                        <a:lnSpc>
                          <a:spcPct val="107000"/>
                        </a:lnSpc>
                        <a:spcAft>
                          <a:spcPts val="800"/>
                        </a:spcAft>
                      </a:pPr>
                      <a:r>
                        <a:rPr lang="en-GB" sz="1600"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Short Lesson Aiming High Step 8-10</a:t>
                      </a:r>
                      <a:endParaRPr lang="en-GB"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000" marR="108000" marT="0" marB="0" anchor="ctr">
                    <a:lnL w="12700" cap="flat" cmpd="sng" algn="ctr">
                      <a:solidFill>
                        <a:schemeClr val="bg2"/>
                      </a:solid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7F5F4"/>
                    </a:solidFill>
                  </a:tcPr>
                </a:tc>
                <a:extLst>
                  <a:ext uri="{0D108BD9-81ED-4DB2-BD59-A6C34878D82A}">
                    <a16:rowId xmlns:a16="http://schemas.microsoft.com/office/drawing/2014/main" val="270811779"/>
                  </a:ext>
                </a:extLst>
              </a:tr>
            </a:tbl>
          </a:graphicData>
        </a:graphic>
      </p:graphicFrame>
      <p:pic>
        <p:nvPicPr>
          <p:cNvPr id="8" name="Picture 7" descr="A picture containing text, sign, vector graphics&#10;&#10;Description automatically generated">
            <a:extLst>
              <a:ext uri="{FF2B5EF4-FFF2-40B4-BE49-F238E27FC236}">
                <a16:creationId xmlns:a16="http://schemas.microsoft.com/office/drawing/2014/main" id="{3EDD38ED-53CD-094D-B95F-BD42819445B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91787" y="4354536"/>
            <a:ext cx="731148" cy="731148"/>
          </a:xfrm>
          <a:prstGeom prst="rect">
            <a:avLst/>
          </a:prstGeom>
        </p:spPr>
      </p:pic>
      <p:pic>
        <p:nvPicPr>
          <p:cNvPr id="10" name="Picture 9" descr="A red circle with white text&#10;&#10;Description automatically generated with low confidence">
            <a:extLst>
              <a:ext uri="{FF2B5EF4-FFF2-40B4-BE49-F238E27FC236}">
                <a16:creationId xmlns:a16="http://schemas.microsoft.com/office/drawing/2014/main" id="{74F00D54-BE37-D348-9B1D-4E6199E545B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95312" y="3232449"/>
            <a:ext cx="731148" cy="731148"/>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E6592B79-C947-6F4D-8C2E-EB51FC527A1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91787" y="5604007"/>
            <a:ext cx="731148" cy="731148"/>
          </a:xfrm>
          <a:prstGeom prst="rect">
            <a:avLst/>
          </a:prstGeom>
        </p:spPr>
      </p:pic>
    </p:spTree>
    <p:extLst>
      <p:ext uri="{BB962C8B-B14F-4D97-AF65-F5344CB8AC3E}">
        <p14:creationId xmlns:p14="http://schemas.microsoft.com/office/powerpoint/2010/main" val="133675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DEDA">
            <a:alpha val="30000"/>
          </a:srgbClr>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9F374EB-8481-0241-8BDC-F7608C7A8F8E}"/>
              </a:ext>
            </a:extLst>
          </p:cNvPr>
          <p:cNvSpPr/>
          <p:nvPr/>
        </p:nvSpPr>
        <p:spPr>
          <a:xfrm>
            <a:off x="5619052" y="-94128"/>
            <a:ext cx="7182548" cy="7019364"/>
          </a:xfrm>
          <a:custGeom>
            <a:avLst/>
            <a:gdLst>
              <a:gd name="connsiteX0" fmla="*/ 0 w 4545106"/>
              <a:gd name="connsiteY0" fmla="*/ 0 h 6925235"/>
              <a:gd name="connsiteX1" fmla="*/ 2057400 w 4545106"/>
              <a:gd name="connsiteY1" fmla="*/ 887506 h 6925235"/>
              <a:gd name="connsiteX2" fmla="*/ 618565 w 4545106"/>
              <a:gd name="connsiteY2" fmla="*/ 1506071 h 6925235"/>
              <a:gd name="connsiteX3" fmla="*/ 4464423 w 4545106"/>
              <a:gd name="connsiteY3" fmla="*/ 2796988 h 6925235"/>
              <a:gd name="connsiteX4" fmla="*/ 1828800 w 4545106"/>
              <a:gd name="connsiteY4" fmla="*/ 5056094 h 6925235"/>
              <a:gd name="connsiteX5" fmla="*/ 4504765 w 4545106"/>
              <a:gd name="connsiteY5" fmla="*/ 6871447 h 6925235"/>
              <a:gd name="connsiteX6" fmla="*/ 4504765 w 4545106"/>
              <a:gd name="connsiteY6" fmla="*/ 6871447 h 6925235"/>
              <a:gd name="connsiteX7" fmla="*/ 4545106 w 4545106"/>
              <a:gd name="connsiteY7" fmla="*/ 6925235 h 69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5106" h="6925235">
                <a:moveTo>
                  <a:pt x="0" y="0"/>
                </a:moveTo>
                <a:cubicBezTo>
                  <a:pt x="977153" y="318247"/>
                  <a:pt x="1954306" y="636494"/>
                  <a:pt x="2057400" y="887506"/>
                </a:cubicBezTo>
                <a:cubicBezTo>
                  <a:pt x="2160494" y="1138518"/>
                  <a:pt x="217395" y="1187824"/>
                  <a:pt x="618565" y="1506071"/>
                </a:cubicBezTo>
                <a:cubicBezTo>
                  <a:pt x="1019735" y="1824318"/>
                  <a:pt x="4262717" y="2205318"/>
                  <a:pt x="4464423" y="2796988"/>
                </a:cubicBezTo>
                <a:cubicBezTo>
                  <a:pt x="4666129" y="3388658"/>
                  <a:pt x="1822076" y="4377018"/>
                  <a:pt x="1828800" y="5056094"/>
                </a:cubicBezTo>
                <a:cubicBezTo>
                  <a:pt x="1835524" y="5735170"/>
                  <a:pt x="4504765" y="6871447"/>
                  <a:pt x="4504765" y="6871447"/>
                </a:cubicBezTo>
                <a:lnTo>
                  <a:pt x="4504765" y="6871447"/>
                </a:lnTo>
                <a:lnTo>
                  <a:pt x="4545106" y="6925235"/>
                </a:lnTo>
              </a:path>
            </a:pathLst>
          </a:custGeom>
          <a:noFill/>
          <a:ln w="50800">
            <a:solidFill>
              <a:srgbClr val="00699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935E95-FA7B-2C47-B8AC-F42EC106628A}"/>
              </a:ext>
            </a:extLst>
          </p:cNvPr>
          <p:cNvSpPr txBox="1"/>
          <p:nvPr/>
        </p:nvSpPr>
        <p:spPr>
          <a:xfrm>
            <a:off x="433136" y="1909010"/>
            <a:ext cx="4010527" cy="1323439"/>
          </a:xfrm>
          <a:prstGeom prst="rect">
            <a:avLst/>
          </a:prstGeom>
          <a:noFill/>
        </p:spPr>
        <p:txBody>
          <a:bodyPr wrap="square" rtlCol="0">
            <a:spAutoFit/>
          </a:bodyPr>
          <a:lstStyle/>
          <a:p>
            <a:r>
              <a:rPr lang="en-US" sz="4000" b="1" dirty="0">
                <a:solidFill>
                  <a:schemeClr val="tx2"/>
                </a:solidFill>
              </a:rPr>
              <a:t>English Homework Task</a:t>
            </a:r>
          </a:p>
        </p:txBody>
      </p:sp>
      <p:sp>
        <p:nvSpPr>
          <p:cNvPr id="3" name="TextBox 2">
            <a:extLst>
              <a:ext uri="{FF2B5EF4-FFF2-40B4-BE49-F238E27FC236}">
                <a16:creationId xmlns:a16="http://schemas.microsoft.com/office/drawing/2014/main" id="{A97FDA9D-2C90-E34C-9C39-9A7F3F2264AF}"/>
              </a:ext>
            </a:extLst>
          </p:cNvPr>
          <p:cNvSpPr txBox="1"/>
          <p:nvPr/>
        </p:nvSpPr>
        <p:spPr>
          <a:xfrm>
            <a:off x="433136" y="3429000"/>
            <a:ext cx="3721770" cy="1200329"/>
          </a:xfrm>
          <a:prstGeom prst="rect">
            <a:avLst/>
          </a:prstGeom>
          <a:noFill/>
        </p:spPr>
        <p:txBody>
          <a:bodyPr wrap="square" rtlCol="0">
            <a:spAutoFit/>
          </a:bodyPr>
          <a:lstStyle/>
          <a:p>
            <a:r>
              <a:rPr lang="en-GB" sz="2400" b="1" dirty="0">
                <a:solidFill>
                  <a:srgbClr val="006992"/>
                </a:solidFill>
              </a:rPr>
              <a:t>Understand where English can take you by completing this exercise. </a:t>
            </a:r>
          </a:p>
        </p:txBody>
      </p:sp>
      <p:sp>
        <p:nvSpPr>
          <p:cNvPr id="9" name="TextBox 8">
            <a:hlinkClick r:id="rId3"/>
            <a:extLst>
              <a:ext uri="{FF2B5EF4-FFF2-40B4-BE49-F238E27FC236}">
                <a16:creationId xmlns:a16="http://schemas.microsoft.com/office/drawing/2014/main" id="{DD1EC653-7A96-8C48-9C5D-0D83C7B41BB4}"/>
              </a:ext>
            </a:extLst>
          </p:cNvPr>
          <p:cNvSpPr txBox="1"/>
          <p:nvPr/>
        </p:nvSpPr>
        <p:spPr>
          <a:xfrm>
            <a:off x="484352" y="4924662"/>
            <a:ext cx="1753882" cy="369332"/>
          </a:xfrm>
          <a:prstGeom prst="rect">
            <a:avLst/>
          </a:prstGeom>
          <a:solidFill>
            <a:srgbClr val="006992"/>
          </a:solidFill>
          <a:ln w="12700">
            <a:solidFill>
              <a:schemeClr val="tx2"/>
            </a:solidFill>
          </a:ln>
        </p:spPr>
        <p:txBody>
          <a:bodyPr wrap="square" lIns="144000" rIns="180000" rtlCol="0">
            <a:spAutoFit/>
          </a:bodyPr>
          <a:lstStyle/>
          <a:p>
            <a:r>
              <a:rPr lang="en-US" dirty="0">
                <a:solidFill>
                  <a:schemeClr val="bg2"/>
                </a:solidFill>
              </a:rPr>
              <a:t>Download here</a:t>
            </a:r>
          </a:p>
        </p:txBody>
      </p:sp>
      <p:pic>
        <p:nvPicPr>
          <p:cNvPr id="11" name="Picture 10" descr="Diagram&#10;&#10;Description automatically generated">
            <a:extLst>
              <a:ext uri="{FF2B5EF4-FFF2-40B4-BE49-F238E27FC236}">
                <a16:creationId xmlns:a16="http://schemas.microsoft.com/office/drawing/2014/main" id="{93B0DC50-9011-1C48-A38E-B5FA5F865E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6546" y="2016586"/>
            <a:ext cx="2945680" cy="4182507"/>
          </a:xfrm>
          <a:prstGeom prst="rect">
            <a:avLst/>
          </a:prstGeom>
          <a:ln w="12700">
            <a:solidFill>
              <a:schemeClr val="tx2"/>
            </a:solidFill>
          </a:ln>
        </p:spPr>
      </p:pic>
      <p:pic>
        <p:nvPicPr>
          <p:cNvPr id="13" name="Picture 12" descr="Graphical user interface, text, application, chat or text message&#10;&#10;Description automatically generated">
            <a:extLst>
              <a:ext uri="{FF2B5EF4-FFF2-40B4-BE49-F238E27FC236}">
                <a16:creationId xmlns:a16="http://schemas.microsoft.com/office/drawing/2014/main" id="{ECE27E94-8407-DE45-9F75-8363AB889C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7021" y="2016586"/>
            <a:ext cx="2945680" cy="4180004"/>
          </a:xfrm>
          <a:prstGeom prst="rect">
            <a:avLst/>
          </a:prstGeom>
          <a:ln w="12700">
            <a:solidFill>
              <a:schemeClr val="tx2"/>
            </a:solidFill>
          </a:ln>
        </p:spPr>
      </p:pic>
    </p:spTree>
    <p:extLst>
      <p:ext uri="{BB962C8B-B14F-4D97-AF65-F5344CB8AC3E}">
        <p14:creationId xmlns:p14="http://schemas.microsoft.com/office/powerpoint/2010/main" val="3422512251"/>
      </p:ext>
    </p:extLst>
  </p:cSld>
  <p:clrMapOvr>
    <a:masterClrMapping/>
  </p:clrMapOvr>
</p:sld>
</file>

<file path=ppt/theme/theme1.xml><?xml version="1.0" encoding="utf-8"?>
<a:theme xmlns:a="http://schemas.openxmlformats.org/drawingml/2006/main" name="Title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6300</TotalTime>
  <Words>1562</Words>
  <Application>Microsoft Macintosh PowerPoint</Application>
  <PresentationFormat>Widescreen</PresentationFormat>
  <Paragraphs>207</Paragraphs>
  <Slides>10</Slides>
  <Notes>8</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10</vt:i4>
      </vt:variant>
    </vt:vector>
  </HeadingPairs>
  <TitlesOfParts>
    <vt:vector size="29" baseType="lpstr">
      <vt:lpstr>Arial</vt:lpstr>
      <vt:lpstr>Calibri</vt:lpstr>
      <vt:lpstr>Lato</vt:lpstr>
      <vt:lpstr>Symbol</vt:lpstr>
      <vt:lpstr>Title Page</vt:lpstr>
      <vt:lpstr>No breakout</vt:lpstr>
      <vt:lpstr>Breakout - half page</vt:lpstr>
      <vt:lpstr>Breakout - one third</vt:lpstr>
      <vt:lpstr>End slide</vt:lpstr>
      <vt:lpstr>1_End slide</vt:lpstr>
      <vt:lpstr>2_End slide</vt:lpstr>
      <vt:lpstr>3_End slide</vt:lpstr>
      <vt:lpstr>4_End slide</vt:lpstr>
      <vt:lpstr>5_End slide</vt:lpstr>
      <vt:lpstr>6_End slide</vt:lpstr>
      <vt:lpstr>7_End slide</vt:lpstr>
      <vt:lpstr>8_End slide</vt:lpstr>
      <vt:lpstr>9_End slide</vt:lpstr>
      <vt:lpstr>10_End slide</vt:lpstr>
      <vt:lpstr>My Learning,  My Future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Teachers</dc:title>
  <dc:creator>Marie Jobson</dc:creator>
  <cp:lastModifiedBy>Tanya Fihosy</cp:lastModifiedBy>
  <cp:revision>61</cp:revision>
  <dcterms:created xsi:type="dcterms:W3CDTF">2020-11-09T16:23:14Z</dcterms:created>
  <dcterms:modified xsi:type="dcterms:W3CDTF">2021-01-27T11:46:41Z</dcterms:modified>
</cp:coreProperties>
</file>